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5" r:id="rId6"/>
    <p:sldId id="266" r:id="rId7"/>
    <p:sldId id="267" r:id="rId8"/>
    <p:sldId id="260" r:id="rId9"/>
    <p:sldId id="261" r:id="rId10"/>
    <p:sldId id="268" r:id="rId11"/>
    <p:sldId id="269" r:id="rId12"/>
    <p:sldId id="270" r:id="rId13"/>
    <p:sldId id="271" r:id="rId14"/>
    <p:sldId id="272" r:id="rId15"/>
    <p:sldId id="262" r:id="rId16"/>
    <p:sldId id="263" r:id="rId17"/>
    <p:sldId id="264" r:id="rId18"/>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0" d="100"/>
          <a:sy n="100" d="100"/>
        </p:scale>
        <p:origin x="-1554" y="-8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CH"/>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CH"/>
          </a:p>
        </p:txBody>
      </p:sp>
      <p:sp>
        <p:nvSpPr>
          <p:cNvPr id="4" name="Datumsplatzhalter 3"/>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2297597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3362356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CH"/>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1485250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3392517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CH"/>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11"/>
          </p:nvPr>
        </p:nvSpPr>
        <p:spPr/>
        <p:txBody>
          <a:bodyPr/>
          <a:lstStyle/>
          <a:p>
            <a:endParaRPr lang="de-CH" dirty="0"/>
          </a:p>
        </p:txBody>
      </p:sp>
      <p:sp>
        <p:nvSpPr>
          <p:cNvPr id="6" name="Foliennummernplatzhalter 5"/>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123445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Datumsplatzhalter 4"/>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6022355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CH"/>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7" name="Datumsplatzhalter 6"/>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8" name="Fußzeilenplatzhalter 7"/>
          <p:cNvSpPr>
            <a:spLocks noGrp="1"/>
          </p:cNvSpPr>
          <p:nvPr>
            <p:ph type="ftr" sz="quarter" idx="11"/>
          </p:nvPr>
        </p:nvSpPr>
        <p:spPr/>
        <p:txBody>
          <a:bodyPr/>
          <a:lstStyle/>
          <a:p>
            <a:endParaRPr lang="de-CH" dirty="0"/>
          </a:p>
        </p:txBody>
      </p:sp>
      <p:sp>
        <p:nvSpPr>
          <p:cNvPr id="9" name="Foliennummernplatzhalter 8"/>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214569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CH"/>
          </a:p>
        </p:txBody>
      </p:sp>
      <p:sp>
        <p:nvSpPr>
          <p:cNvPr id="3" name="Datumsplatzhalter 2"/>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4" name="Fußzeilenplatzhalter 3"/>
          <p:cNvSpPr>
            <a:spLocks noGrp="1"/>
          </p:cNvSpPr>
          <p:nvPr>
            <p:ph type="ftr" sz="quarter" idx="11"/>
          </p:nvPr>
        </p:nvSpPr>
        <p:spPr/>
        <p:txBody>
          <a:bodyPr/>
          <a:lstStyle/>
          <a:p>
            <a:endParaRPr lang="de-CH" dirty="0"/>
          </a:p>
        </p:txBody>
      </p:sp>
      <p:sp>
        <p:nvSpPr>
          <p:cNvPr id="5" name="Foliennummernplatzhalter 4"/>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231544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3" name="Fußzeilenplatzhalter 2"/>
          <p:cNvSpPr>
            <a:spLocks noGrp="1"/>
          </p:cNvSpPr>
          <p:nvPr>
            <p:ph type="ftr" sz="quarter" idx="11"/>
          </p:nvPr>
        </p:nvSpPr>
        <p:spPr/>
        <p:txBody>
          <a:bodyPr/>
          <a:lstStyle/>
          <a:p>
            <a:endParaRPr lang="de-CH" dirty="0"/>
          </a:p>
        </p:txBody>
      </p:sp>
      <p:sp>
        <p:nvSpPr>
          <p:cNvPr id="4" name="Foliennummernplatzhalter 3"/>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429023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CH"/>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6475453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CH"/>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FFB9D5CF-15E5-4D47-A432-B66B1576E63F}" type="datetimeFigureOut">
              <a:rPr lang="de-CH" smtClean="0"/>
              <a:pPr/>
              <a:t>21.09.2017</a:t>
            </a:fld>
            <a:endParaRPr lang="de-CH" dirty="0"/>
          </a:p>
        </p:txBody>
      </p:sp>
      <p:sp>
        <p:nvSpPr>
          <p:cNvPr id="6" name="Fußzeilenplatzhalter 5"/>
          <p:cNvSpPr>
            <a:spLocks noGrp="1"/>
          </p:cNvSpPr>
          <p:nvPr>
            <p:ph type="ftr" sz="quarter" idx="11"/>
          </p:nvPr>
        </p:nvSpPr>
        <p:spPr/>
        <p:txBody>
          <a:bodyPr/>
          <a:lstStyle/>
          <a:p>
            <a:endParaRPr lang="de-CH" dirty="0"/>
          </a:p>
        </p:txBody>
      </p:sp>
      <p:sp>
        <p:nvSpPr>
          <p:cNvPr id="7" name="Foliennummernplatzhalter 6"/>
          <p:cNvSpPr>
            <a:spLocks noGrp="1"/>
          </p:cNvSpPr>
          <p:nvPr>
            <p:ph type="sldNum" sz="quarter" idx="12"/>
          </p:nvPr>
        </p:nvSpPr>
        <p:spPr/>
        <p:txBody>
          <a:body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350915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CH"/>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CH"/>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B9D5CF-15E5-4D47-A432-B66B1576E63F}" type="datetimeFigureOut">
              <a:rPr lang="de-CH" smtClean="0"/>
              <a:pPr/>
              <a:t>21.09.2017</a:t>
            </a:fld>
            <a:endParaRPr lang="de-CH"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683BB0-F4CC-4DFF-96A0-046FA29EBA32}" type="slidenum">
              <a:rPr lang="de-CH" smtClean="0"/>
              <a:pPr/>
              <a:t>‹Nr.›</a:t>
            </a:fld>
            <a:endParaRPr lang="de-CH" dirty="0"/>
          </a:p>
        </p:txBody>
      </p:sp>
    </p:spTree>
    <p:extLst>
      <p:ext uri="{BB962C8B-B14F-4D97-AF65-F5344CB8AC3E}">
        <p14:creationId xmlns:p14="http://schemas.microsoft.com/office/powerpoint/2010/main" xmlns="" val="911978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lobalwarmingsolved.com/data_files/CCS2017_preprint.pdf" TargetMode="External"/><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hyperlink" Target="http://quer-denken.tv/1915-kima-wissen-die-aeltesten-der-inuit-was-wir-nicht-wissen/"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hyperlink" Target="https://link.springer.com/article/10.1007/s40641-015-0024-4" TargetMode="External"/><Relationship Id="rId5" Type="http://schemas.openxmlformats.org/officeDocument/2006/relationships/hyperlink" Target="https://www.nasa.gov/feature/goddard/nasa-study-mass-gains-of-antarctic-ice-sheet-greater-than-losses" TargetMode="External"/><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hyperlink" Target="https://www.eike-klima-energie.eu/2017/09/11/neues-vom-meeresspiegel-anstieg-deutlich-langsamer-als-in-der-vergangenheit/"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eike-klima-energie.eu/2017/07/17/nur-noch-wenige-wochen-und-die-malediven-sind-untergegangen/"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www.skylinewebcams.com/en/webcam/maldives/baa-atoll/finolhu/finolhu.html" TargetMode="External"/><Relationship Id="rId5" Type="http://schemas.openxmlformats.org/officeDocument/2006/relationships/hyperlink" Target="https://www.skylinewebcams.com/en/webcam/maldives/north-male-atoll/meerufenfushi/meeru-island-beach.html" TargetMode="External"/><Relationship Id="rId4" Type="http://schemas.openxmlformats.org/officeDocument/2006/relationships/hyperlink" Target="https://www.skylinewebcams.com/en/webcam/maldives/lhaviyani-atoll/kurendhoo/maldives-kuredu.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psmsl.org/data/obtaining/stations/1707.php"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www.planet-wissen.de/natur/klima/erdatmosphaere/pwiedieevolutiondererdatmosphaere100.html" TargetMode="External"/><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hyperlink" Target="https://www.umweltbundesamt.de/service/glossar/w?tag=WMO"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ncdc.noaa.gov/data-access/paleoclimatology-data/datasets/ice-core" TargetMode="External"/><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judithcurry.com/2014/04/29/ipcc-tar-and-the-hockey-stick/" TargetMode="External"/><Relationship Id="rId2" Type="http://schemas.openxmlformats.org/officeDocument/2006/relationships/image" Target="../media/image3.jpeg"/><Relationship Id="rId1" Type="http://schemas.openxmlformats.org/officeDocument/2006/relationships/slideLayout" Target="../slideLayouts/slideLayout6.xml"/><Relationship Id="rId4" Type="http://schemas.openxmlformats.org/officeDocument/2006/relationships/hyperlink" Target="https://science.house.gov/sites/republicans.science.house.gov/files/documents/hearings/ChristyJR_written_110331_all.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eike-klima-energie.eu/2017/03/14/30-neue-2017-wissenschaftliche-studien-zerschlagen-die-hockeyschlaeger-graphik-und-erwaermungs-behauptungen-im-globalen-massstab/" TargetMode="External"/><Relationship Id="rId2" Type="http://schemas.openxmlformats.org/officeDocument/2006/relationships/hyperlink" Target="https://www.eike-klima-energie.eu/2016/07/15/die-sonne-bringt-es-an-den-tag-das-ipcc-ist-eine-werbeagentur-fuer-die-globale-dekarbonisierung/" TargetMode="External"/><Relationship Id="rId1" Type="http://schemas.openxmlformats.org/officeDocument/2006/relationships/slideLayout" Target="../slideLayouts/slideLayout6.xml"/><Relationship Id="rId6" Type="http://schemas.openxmlformats.org/officeDocument/2006/relationships/hyperlink" Target="http://www.adew.eu/berichte/Die%20fatalen%20Folgen%20der%20Energiewende.pdf" TargetMode="External"/><Relationship Id="rId5" Type="http://schemas.openxmlformats.org/officeDocument/2006/relationships/hyperlink" Target="http://www.proplanta.de/Agrar-Nachrichten/Verbraucher/Von-Klimakastastrophe-keine-Spur--ein-offener-Brief-an-Angela-Merkel_article1249207220.html" TargetMode="External"/><Relationship Id="rId4" Type="http://schemas.openxmlformats.org/officeDocument/2006/relationships/hyperlink" Target="https://www.eike-klima-energie.eu/2017/09/04/wissenschaftler-weisen-datenmanipulationen-nach-die-mythen-hide-the-decline-und-hockeyschlaeger/"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ghrc.nsstc.nasa.gov/amsutemps/amsutemps.pl" TargetMode="External"/><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683568" y="620688"/>
            <a:ext cx="7772400" cy="1470025"/>
          </a:xfrm>
        </p:spPr>
        <p:txBody>
          <a:bodyPr/>
          <a:lstStyle/>
          <a:p>
            <a:r>
              <a:rPr lang="de-CH" dirty="0" smtClean="0"/>
              <a:t>Klimawandel, CO2, Energie, Zukunftsaussichten</a:t>
            </a:r>
            <a:endParaRPr lang="de-CH" dirty="0"/>
          </a:p>
        </p:txBody>
      </p:sp>
      <p:sp>
        <p:nvSpPr>
          <p:cNvPr id="3" name="Untertitel 2"/>
          <p:cNvSpPr>
            <a:spLocks noGrp="1"/>
          </p:cNvSpPr>
          <p:nvPr>
            <p:ph type="subTitle" idx="1"/>
          </p:nvPr>
        </p:nvSpPr>
        <p:spPr>
          <a:xfrm>
            <a:off x="1403648" y="2852936"/>
            <a:ext cx="6400800" cy="1752600"/>
          </a:xfrm>
        </p:spPr>
        <p:txBody>
          <a:bodyPr>
            <a:normAutofit fontScale="55000" lnSpcReduction="20000"/>
          </a:bodyPr>
          <a:lstStyle/>
          <a:p>
            <a:pPr algn="l"/>
            <a:r>
              <a:rPr lang="de-CH" dirty="0" smtClean="0"/>
              <a:t>Wissenschaftliche Fakten zu den Themen Klima, CO2, Energiegewinnung und Zukunftsaussichten</a:t>
            </a:r>
            <a:br>
              <a:rPr lang="de-CH" dirty="0" smtClean="0"/>
            </a:br>
            <a:r>
              <a:rPr lang="de-CH" dirty="0" smtClean="0"/>
              <a:t/>
            </a:r>
            <a:br>
              <a:rPr lang="de-CH" dirty="0" smtClean="0"/>
            </a:br>
            <a:r>
              <a:rPr lang="de-CH" dirty="0" smtClean="0"/>
              <a:t>Teil 1, 	Klima, Klimawandel, Pegelstände , CO2</a:t>
            </a:r>
            <a:br>
              <a:rPr lang="de-CH" dirty="0" smtClean="0"/>
            </a:br>
            <a:r>
              <a:rPr lang="de-CH" dirty="0" smtClean="0"/>
              <a:t>Teil 2, 	Sonnenzyklen, Wind- und Solarkraft, 	Strompreise</a:t>
            </a:r>
          </a:p>
          <a:p>
            <a:pPr algn="l"/>
            <a:r>
              <a:rPr lang="de-CH" dirty="0" smtClean="0"/>
              <a:t>Teil 3, 	Preisentwicklung Fossile Brennstoffe, Wirtschaftliche 	Entwicklung Deutschland/Schweiz/Süd-Australien</a:t>
            </a:r>
            <a:endParaRPr lang="de-CH" dirty="0"/>
          </a:p>
        </p:txBody>
      </p:sp>
    </p:spTree>
    <p:extLst>
      <p:ext uri="{BB962C8B-B14F-4D97-AF65-F5344CB8AC3E}">
        <p14:creationId xmlns:p14="http://schemas.microsoft.com/office/powerpoint/2010/main" xmlns="" val="3168359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e-CH" sz="3600" dirty="0" smtClean="0">
                <a:latin typeface="Arial" panose="020B0604020202020204" pitchFamily="34" charset="0"/>
                <a:cs typeface="Arial" panose="020B0604020202020204" pitchFamily="34" charset="0"/>
              </a:rPr>
              <a:t>Arktis</a:t>
            </a:r>
            <a:endParaRPr lang="de-CH" sz="3600" dirty="0">
              <a:latin typeface="Arial" panose="020B0604020202020204" pitchFamily="34" charset="0"/>
              <a:cs typeface="Arial" panose="020B0604020202020204" pitchFamily="34" charset="0"/>
            </a:endParaRPr>
          </a:p>
        </p:txBody>
      </p:sp>
      <p:pic>
        <p:nvPicPr>
          <p:cNvPr id="9218" name="Picture 2" descr="https://www.eike-klima-energie.eu/wp-content/uploads/2017/08/arktis_teas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476672"/>
            <a:ext cx="3456384"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3929058" y="785794"/>
            <a:ext cx="4734894" cy="2677656"/>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Seit Ende der Siebziger </a:t>
            </a:r>
            <a:r>
              <a:rPr lang="de-CH" sz="1400" dirty="0" smtClean="0">
                <a:latin typeface="Arial" panose="020B0604020202020204" pitchFamily="34" charset="0"/>
                <a:cs typeface="Arial" panose="020B0604020202020204" pitchFamily="34" charset="0"/>
              </a:rPr>
              <a:t>Jahre, zu </a:t>
            </a:r>
            <a:r>
              <a:rPr lang="de-CH" sz="1400" dirty="0" smtClean="0">
                <a:latin typeface="Arial" panose="020B0604020202020204" pitchFamily="34" charset="0"/>
                <a:cs typeface="Arial" panose="020B0604020202020204" pitchFamily="34" charset="0"/>
              </a:rPr>
              <a:t>Beginn der Satelliten- </a:t>
            </a:r>
          </a:p>
          <a:p>
            <a:r>
              <a:rPr lang="de-CH" sz="1400" dirty="0" smtClean="0">
                <a:latin typeface="Arial" panose="020B0604020202020204" pitchFamily="34" charset="0"/>
                <a:cs typeface="Arial" panose="020B0604020202020204" pitchFamily="34" charset="0"/>
              </a:rPr>
              <a:t>Aufzeichnungen, wurde </a:t>
            </a:r>
            <a:r>
              <a:rPr lang="de-CH" sz="1400" dirty="0" smtClean="0">
                <a:latin typeface="Arial" panose="020B0604020202020204" pitchFamily="34" charset="0"/>
                <a:cs typeface="Arial" panose="020B0604020202020204" pitchFamily="34" charset="0"/>
              </a:rPr>
              <a:t>eine Abnahme der Ausdehnung </a:t>
            </a:r>
          </a:p>
          <a:p>
            <a:r>
              <a:rPr lang="de-CH" sz="1400" dirty="0" smtClean="0">
                <a:latin typeface="Arial" panose="020B0604020202020204" pitchFamily="34" charset="0"/>
                <a:cs typeface="Arial" panose="020B0604020202020204" pitchFamily="34" charset="0"/>
              </a:rPr>
              <a:t>festgestellt.</a:t>
            </a:r>
          </a:p>
          <a:p>
            <a:endParaRPr lang="de-CH" sz="1400" dirty="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rPr>
              <a:t>Seit 1940 – ca. 1975 – Zunahme der Ausdehnung</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Proxy-Daten der letzten 10’000 Jahre zeigen Perioden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mit Wachstum und Perioden mit Schrumpfung.</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hlinkClick r:id="rId3"/>
              </a:rPr>
              <a:t>Abstract:</a:t>
            </a:r>
            <a:endParaRPr lang="de-CH" sz="1400" dirty="0" smtClean="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p:txBody>
      </p:sp>
      <p:sp>
        <p:nvSpPr>
          <p:cNvPr id="4" name="Textfeld 3"/>
          <p:cNvSpPr txBox="1"/>
          <p:nvPr/>
        </p:nvSpPr>
        <p:spPr>
          <a:xfrm>
            <a:off x="251520" y="3212976"/>
            <a:ext cx="8590557" cy="3570208"/>
          </a:xfrm>
          <a:prstGeom prst="rect">
            <a:avLst/>
          </a:prstGeom>
          <a:noFill/>
        </p:spPr>
        <p:txBody>
          <a:bodyPr wrap="none" rtlCol="0">
            <a:spAutoFit/>
          </a:bodyPr>
          <a:lstStyle/>
          <a:p>
            <a:r>
              <a:rPr lang="de-CH" dirty="0" smtClean="0"/>
              <a:t>2010 Erdbeben in Chile:		Gemäss NASA Erdachsenverschiebung um 8 cm</a:t>
            </a:r>
            <a:br>
              <a:rPr lang="de-CH" dirty="0" smtClean="0"/>
            </a:br>
            <a:r>
              <a:rPr lang="de-CH" dirty="0" smtClean="0"/>
              <a:t>2011 Erdbeben in Japan:		Hauptinsel um 2.4 Meter verrückt, Erdachsen-</a:t>
            </a:r>
          </a:p>
          <a:p>
            <a:r>
              <a:rPr lang="de-CH" dirty="0"/>
              <a:t>	</a:t>
            </a:r>
            <a:r>
              <a:rPr lang="de-CH" dirty="0" smtClean="0"/>
              <a:t>			Verschiebung um weitere 10 cm.</a:t>
            </a:r>
          </a:p>
          <a:p>
            <a:r>
              <a:rPr lang="de-CH" dirty="0" smtClean="0"/>
              <a:t/>
            </a:r>
            <a:br>
              <a:rPr lang="de-CH" dirty="0" smtClean="0"/>
            </a:br>
            <a:r>
              <a:rPr lang="de-CH" sz="1400" dirty="0" smtClean="0">
                <a:latin typeface="Arial" panose="020B0604020202020204" pitchFamily="34" charset="0"/>
                <a:cs typeface="Arial" panose="020B0604020202020204" pitchFamily="34" charset="0"/>
              </a:rPr>
              <a:t>Bisweilen keine Erforschung über die globalen Auswirkungen.</a:t>
            </a:r>
            <a:br>
              <a:rPr lang="de-CH" sz="1400" dirty="0" smtClean="0">
                <a:latin typeface="Arial" panose="020B0604020202020204" pitchFamily="34" charset="0"/>
                <a:cs typeface="Arial" panose="020B0604020202020204" pitchFamily="34" charset="0"/>
              </a:rPr>
            </a:br>
            <a:r>
              <a:rPr lang="de-CH" sz="1400" dirty="0">
                <a:latin typeface="Arial" panose="020B0604020202020204" pitchFamily="34" charset="0"/>
                <a:cs typeface="Arial" panose="020B0604020202020204" pitchFamily="34" charset="0"/>
              </a:rPr>
              <a:t>Die Inuit-Ältesten  haben bereits im Dezember 2014 Alarm geschlagen. Die Erde sei in ihrer </a:t>
            </a:r>
            <a:r>
              <a:rPr lang="de-CH" sz="1400" dirty="0" smtClean="0">
                <a:latin typeface="Arial" panose="020B0604020202020204" pitchFamily="34" charset="0"/>
                <a:cs typeface="Arial" panose="020B0604020202020204" pitchFamily="34" charset="0"/>
              </a:rPr>
              <a:t>Position </a:t>
            </a:r>
          </a:p>
          <a:p>
            <a:r>
              <a:rPr lang="de-CH" sz="1400" dirty="0" smtClean="0">
                <a:latin typeface="Arial" panose="020B0604020202020204" pitchFamily="34" charset="0"/>
                <a:cs typeface="Arial" panose="020B0604020202020204" pitchFamily="34" charset="0"/>
              </a:rPr>
              <a:t>„</a:t>
            </a:r>
            <a:r>
              <a:rPr lang="de-CH" sz="1400" dirty="0">
                <a:latin typeface="Arial" panose="020B0604020202020204" pitchFamily="34" charset="0"/>
                <a:cs typeface="Arial" panose="020B0604020202020204" pitchFamily="34" charset="0"/>
              </a:rPr>
              <a:t>verrutscht“ und der Himmel habe sich geändert</a:t>
            </a:r>
            <a:r>
              <a:rPr lang="de-CH" sz="1400" dirty="0" smtClean="0">
                <a:latin typeface="Arial" panose="020B0604020202020204" pitchFamily="34" charset="0"/>
                <a:cs typeface="Arial" panose="020B0604020202020204" pitchFamily="34" charset="0"/>
              </a:rPr>
              <a:t>.</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a:latin typeface="Arial" panose="020B0604020202020204" pitchFamily="34" charset="0"/>
                <a:cs typeface="Arial" panose="020B0604020202020204" pitchFamily="34" charset="0"/>
              </a:rPr>
              <a:t>Der </a:t>
            </a:r>
            <a:r>
              <a:rPr lang="de-CH" sz="1400" dirty="0" smtClean="0">
                <a:latin typeface="Arial" panose="020B0604020202020204" pitchFamily="34" charset="0"/>
                <a:cs typeface="Arial" panose="020B0604020202020204" pitchFamily="34" charset="0"/>
              </a:rPr>
              <a:t>Lauf </a:t>
            </a:r>
            <a:r>
              <a:rPr lang="de-CH" sz="1400" dirty="0">
                <a:latin typeface="Arial" panose="020B0604020202020204" pitchFamily="34" charset="0"/>
                <a:cs typeface="Arial" panose="020B0604020202020204" pitchFamily="34" charset="0"/>
              </a:rPr>
              <a:t>der Sonne, ihre Aufgangspunkte und Niedergangspunkte, die Stellung der Sterne und die Winde </a:t>
            </a:r>
            <a:endParaRPr lang="de-CH" sz="1400" dirty="0" smtClean="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rPr>
              <a:t>haben </a:t>
            </a:r>
            <a:r>
              <a:rPr lang="de-CH" sz="1400" dirty="0">
                <a:latin typeface="Arial" panose="020B0604020202020204" pitchFamily="34" charset="0"/>
                <a:cs typeface="Arial" panose="020B0604020202020204" pitchFamily="34" charset="0"/>
              </a:rPr>
              <a:t>sich leicht, aber bemerkbar verschoben. Die Sonne geht im Winter früher auf und später unter. </a:t>
            </a:r>
            <a:endParaRPr lang="de-CH" sz="1400" dirty="0" smtClean="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rPr>
              <a:t>Früher </a:t>
            </a:r>
            <a:r>
              <a:rPr lang="de-CH" sz="1400" dirty="0">
                <a:latin typeface="Arial" panose="020B0604020202020204" pitchFamily="34" charset="0"/>
                <a:cs typeface="Arial" panose="020B0604020202020204" pitchFamily="34" charset="0"/>
              </a:rPr>
              <a:t>habe es nur eine Stunde Licht im Mittwinter gegeben, heute sind es zwei</a:t>
            </a:r>
            <a:r>
              <a:rPr lang="de-CH" sz="1400" dirty="0" smtClean="0">
                <a:latin typeface="Arial" panose="020B0604020202020204" pitchFamily="34" charset="0"/>
                <a:cs typeface="Arial" panose="020B0604020202020204" pitchFamily="34" charset="0"/>
              </a:rPr>
              <a:t>.</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Höhere Sonneneinstrahlung, Gletscher schmelzen, Tage dauern länger.</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hlinkClick r:id="rId4"/>
              </a:rPr>
              <a:t>Zum Beitrag:</a:t>
            </a: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604311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521" y="274638"/>
            <a:ext cx="8435280" cy="706090"/>
          </a:xfrm>
        </p:spPr>
        <p:txBody>
          <a:bodyPr>
            <a:normAutofit/>
          </a:bodyPr>
          <a:lstStyle/>
          <a:p>
            <a:r>
              <a:rPr lang="de-CH" sz="3600" dirty="0" smtClean="0">
                <a:latin typeface="Arial" panose="020B0604020202020204" pitchFamily="34" charset="0"/>
                <a:cs typeface="Arial" panose="020B0604020202020204" pitchFamily="34" charset="0"/>
              </a:rPr>
              <a:t>Antarktis</a:t>
            </a:r>
            <a:endParaRPr lang="de-CH" sz="3600" dirty="0">
              <a:latin typeface="Arial" panose="020B0604020202020204" pitchFamily="34" charset="0"/>
              <a:cs typeface="Arial" panose="020B0604020202020204" pitchFamily="34" charset="0"/>
            </a:endParaRPr>
          </a:p>
        </p:txBody>
      </p:sp>
      <p:pic>
        <p:nvPicPr>
          <p:cNvPr id="10242" name="Picture 2" descr="https://www.eike-klima-energie.eu/wp-content/uploads/2017/07/Bild-Su%CC%88dpol-zerbricht-e1499963090399-487x60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5" y="116632"/>
            <a:ext cx="2664296" cy="32825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44" name="Picture 4" descr="https://www.eike-klima-energie.eu/wp-content/uploads/2017/07/Latif-Bild-1.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87824" y="1217613"/>
            <a:ext cx="2592288" cy="2181519"/>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6" descr="Antarctic Peninsula"/>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99120" y="1217613"/>
            <a:ext cx="2869559" cy="215217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107505" y="3645024"/>
            <a:ext cx="9050426" cy="2339102"/>
          </a:xfrm>
          <a:prstGeom prst="rect">
            <a:avLst/>
          </a:prstGeom>
          <a:noFill/>
        </p:spPr>
        <p:txBody>
          <a:bodyPr wrap="none" rtlCol="0">
            <a:spAutoFit/>
          </a:bodyPr>
          <a:lstStyle/>
          <a:p>
            <a:r>
              <a:rPr lang="de-CH" b="1" dirty="0" smtClean="0">
                <a:latin typeface="Arial" panose="020B0604020202020204" pitchFamily="34" charset="0"/>
                <a:cs typeface="Arial" panose="020B0604020202020204" pitchFamily="34" charset="0"/>
              </a:rPr>
              <a:t>NASA Studie: Massengewinn beim «Antarctic Ice» Schild grösser, als der Verlust</a:t>
            </a:r>
          </a:p>
          <a:p>
            <a:r>
              <a:rPr lang="de-CH" sz="1600" dirty="0" smtClean="0">
                <a:latin typeface="Arial" panose="020B0604020202020204" pitchFamily="34" charset="0"/>
                <a:cs typeface="Arial" panose="020B0604020202020204" pitchFamily="34" charset="0"/>
              </a:rPr>
              <a:t>-    Fläche der Antarktis:  </a:t>
            </a:r>
          </a:p>
          <a:p>
            <a:r>
              <a:rPr lang="de-CH" sz="1600" dirty="0" smtClean="0">
                <a:latin typeface="Arial" panose="020B0604020202020204" pitchFamily="34" charset="0"/>
                <a:cs typeface="Arial" panose="020B0604020202020204" pitchFamily="34" charset="0"/>
              </a:rPr>
              <a:t>-    </a:t>
            </a:r>
            <a:r>
              <a:rPr lang="de-CH" sz="1600" dirty="0">
                <a:latin typeface="Arial" panose="020B0604020202020204" pitchFamily="34" charset="0"/>
                <a:cs typeface="Arial" panose="020B0604020202020204" pitchFamily="34" charset="0"/>
              </a:rPr>
              <a:t>Verdickung der Ostantarktis von 1992 bis 2008, 200 Milliarden Tonnen pro Jahr</a:t>
            </a:r>
          </a:p>
          <a:p>
            <a:pPr marL="285750" indent="-285750">
              <a:buFontTx/>
              <a:buChar char="-"/>
            </a:pPr>
            <a:r>
              <a:rPr lang="de-CH" sz="1600" dirty="0" smtClean="0">
                <a:latin typeface="Arial" panose="020B0604020202020204" pitchFamily="34" charset="0"/>
                <a:cs typeface="Arial" panose="020B0604020202020204" pitchFamily="34" charset="0"/>
              </a:rPr>
              <a:t>Verluste der Westantarktis und der Halbinsel, 65 Milliarden Tonnen pro Jahr</a:t>
            </a:r>
          </a:p>
          <a:p>
            <a:r>
              <a:rPr lang="de-CH" sz="1600" dirty="0" smtClean="0">
                <a:latin typeface="Arial" panose="020B0604020202020204" pitchFamily="34" charset="0"/>
                <a:cs typeface="Arial" panose="020B0604020202020204" pitchFamily="34" charset="0"/>
              </a:rPr>
              <a:t/>
            </a:r>
            <a:br>
              <a:rPr lang="de-CH" sz="1600" dirty="0" smtClean="0">
                <a:latin typeface="Arial" panose="020B0604020202020204" pitchFamily="34" charset="0"/>
                <a:cs typeface="Arial" panose="020B0604020202020204" pitchFamily="34" charset="0"/>
              </a:rPr>
            </a:br>
            <a:r>
              <a:rPr lang="de-CH" sz="1600" dirty="0" smtClean="0">
                <a:latin typeface="Arial" panose="020B0604020202020204" pitchFamily="34" charset="0"/>
                <a:cs typeface="Arial" panose="020B0604020202020204" pitchFamily="34" charset="0"/>
              </a:rPr>
              <a:t>Die gute Nachricht ist, dass die Antarktis nicht zum Meeresspiegelanstieg beiträgt, sondern 0.23</a:t>
            </a:r>
            <a:br>
              <a:rPr lang="de-CH" sz="1600" dirty="0" smtClean="0">
                <a:latin typeface="Arial" panose="020B0604020202020204" pitchFamily="34" charset="0"/>
                <a:cs typeface="Arial" panose="020B0604020202020204" pitchFamily="34" charset="0"/>
              </a:rPr>
            </a:br>
            <a:r>
              <a:rPr lang="de-CH" sz="1600" dirty="0" smtClean="0">
                <a:latin typeface="Arial" panose="020B0604020202020204" pitchFamily="34" charset="0"/>
                <a:cs typeface="Arial" panose="020B0604020202020204" pitchFamily="34" charset="0"/>
              </a:rPr>
              <a:t>Millimeter pro Jahr reduziert. </a:t>
            </a:r>
            <a:r>
              <a:rPr lang="de-CH" sz="1600" dirty="0" smtClean="0">
                <a:latin typeface="Arial" panose="020B0604020202020204" pitchFamily="34" charset="0"/>
                <a:cs typeface="Arial" panose="020B0604020202020204" pitchFamily="34" charset="0"/>
                <a:hlinkClick r:id="rId5"/>
              </a:rPr>
              <a:t>NASA Beitrag</a:t>
            </a:r>
            <a:endParaRPr lang="de-CH" sz="1600" dirty="0" smtClean="0">
              <a:latin typeface="Arial" panose="020B0604020202020204" pitchFamily="34" charset="0"/>
              <a:cs typeface="Arial" panose="020B0604020202020204" pitchFamily="34" charset="0"/>
            </a:endParaRPr>
          </a:p>
          <a:p>
            <a:endParaRPr lang="de-CH" sz="1600" dirty="0">
              <a:latin typeface="Arial" panose="020B0604020202020204" pitchFamily="34" charset="0"/>
              <a:cs typeface="Arial" panose="020B0604020202020204" pitchFamily="34" charset="0"/>
            </a:endParaRPr>
          </a:p>
          <a:p>
            <a:r>
              <a:rPr lang="de-CH" sz="1600" dirty="0" smtClean="0">
                <a:latin typeface="Arial" panose="020B0604020202020204" pitchFamily="34" charset="0"/>
                <a:cs typeface="Arial" panose="020B0604020202020204" pitchFamily="34" charset="0"/>
              </a:rPr>
              <a:t>Der globale Anstieg beträgt effektiv 0.099 mm pro Jahr: </a:t>
            </a:r>
            <a:r>
              <a:rPr lang="de-CH" sz="1600" dirty="0" smtClean="0">
                <a:latin typeface="Arial" panose="020B0604020202020204" pitchFamily="34" charset="0"/>
                <a:cs typeface="Arial" panose="020B0604020202020204" pitchFamily="34" charset="0"/>
                <a:hlinkClick r:id="rId6"/>
              </a:rPr>
              <a:t>Link zur Studie</a:t>
            </a:r>
            <a:endParaRPr lang="de-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928114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eike-klima-energie.eu/wp-content/uploads/2016/07/RTEmagicC_02.jp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1560" y="239748"/>
            <a:ext cx="5143500" cy="1247775"/>
          </a:xfrm>
          <a:prstGeom prst="rect">
            <a:avLst/>
          </a:prstGeom>
          <a:noFill/>
          <a:extLst>
            <a:ext uri="{909E8E84-426E-40DD-AFC4-6F175D3DCCD1}">
              <a14:hiddenFill xmlns:a14="http://schemas.microsoft.com/office/drawing/2010/main" xmlns="">
                <a:solidFill>
                  <a:srgbClr val="FFFFFF"/>
                </a:solidFill>
              </a14:hiddenFill>
            </a:ext>
          </a:extLst>
        </p:spPr>
      </p:pic>
      <p:pic>
        <p:nvPicPr>
          <p:cNvPr id="11268" name="Picture 4" descr="https://www.eike-klima-energie.eu/wp-content/uploads/2017/09/sea_1-640x44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28" y="1508423"/>
            <a:ext cx="6096000" cy="42100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6228184" y="404662"/>
            <a:ext cx="2722861" cy="646331"/>
          </a:xfrm>
          <a:prstGeom prst="rect">
            <a:avLst/>
          </a:prstGeom>
          <a:noFill/>
        </p:spPr>
        <p:txBody>
          <a:bodyPr wrap="none" rtlCol="0">
            <a:spAutoFit/>
          </a:bodyPr>
          <a:lstStyle/>
          <a:p>
            <a:r>
              <a:rPr lang="de-CH" dirty="0" smtClean="0">
                <a:hlinkClick r:id="rId4"/>
              </a:rPr>
              <a:t>Anstieg deutlich langsamer</a:t>
            </a:r>
            <a:br>
              <a:rPr lang="de-CH" dirty="0" smtClean="0">
                <a:hlinkClick r:id="rId4"/>
              </a:rPr>
            </a:br>
            <a:r>
              <a:rPr lang="de-CH" dirty="0" smtClean="0">
                <a:hlinkClick r:id="rId4"/>
              </a:rPr>
              <a:t>als in der Vergangenheit</a:t>
            </a:r>
            <a:endParaRPr lang="de-CH" dirty="0"/>
          </a:p>
        </p:txBody>
      </p:sp>
    </p:spTree>
    <p:extLst>
      <p:ext uri="{BB962C8B-B14F-4D97-AF65-F5344CB8AC3E}">
        <p14:creationId xmlns:p14="http://schemas.microsoft.com/office/powerpoint/2010/main" xmlns="" val="27989725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562074"/>
          </a:xfrm>
        </p:spPr>
        <p:txBody>
          <a:bodyPr>
            <a:normAutofit fontScale="90000"/>
          </a:bodyPr>
          <a:lstStyle/>
          <a:p>
            <a:r>
              <a:rPr lang="de-CH" sz="3600" dirty="0" smtClean="0">
                <a:latin typeface="Arial" panose="020B0604020202020204" pitchFamily="34" charset="0"/>
                <a:cs typeface="Arial" panose="020B0604020202020204" pitchFamily="34" charset="0"/>
              </a:rPr>
              <a:t>Malediven</a:t>
            </a:r>
            <a:endParaRPr lang="de-CH" sz="3600" dirty="0">
              <a:latin typeface="Arial" panose="020B0604020202020204" pitchFamily="34" charset="0"/>
              <a:cs typeface="Arial" panose="020B0604020202020204" pitchFamily="34" charset="0"/>
            </a:endParaRPr>
          </a:p>
        </p:txBody>
      </p:sp>
      <p:sp>
        <p:nvSpPr>
          <p:cNvPr id="3" name="Textfeld 2"/>
          <p:cNvSpPr txBox="1"/>
          <p:nvPr/>
        </p:nvSpPr>
        <p:spPr>
          <a:xfrm>
            <a:off x="323528" y="692696"/>
            <a:ext cx="8535926" cy="1477328"/>
          </a:xfrm>
          <a:prstGeom prst="rect">
            <a:avLst/>
          </a:prstGeom>
          <a:noFill/>
        </p:spPr>
        <p:txBody>
          <a:bodyPr wrap="none" rtlCol="0">
            <a:spAutoFit/>
          </a:bodyPr>
          <a:lstStyle/>
          <a:p>
            <a:r>
              <a:rPr lang="de-CH" dirty="0" smtClean="0"/>
              <a:t>Die Malediven sollten bis Ende 1988 vollständig untergegangen sein.</a:t>
            </a:r>
            <a:br>
              <a:rPr lang="de-CH" dirty="0" smtClean="0"/>
            </a:br>
            <a:r>
              <a:rPr lang="de-CH" dirty="0" smtClean="0"/>
              <a:t>Vor 25 Jahren, ab Heute, ist Ihnen das Trinkwasser ausgegangen.</a:t>
            </a:r>
            <a:br>
              <a:rPr lang="de-CH" dirty="0" smtClean="0"/>
            </a:br>
            <a:r>
              <a:rPr lang="de-CH" dirty="0" smtClean="0"/>
              <a:t/>
            </a:r>
            <a:br>
              <a:rPr lang="de-CH" dirty="0" smtClean="0"/>
            </a:br>
            <a:r>
              <a:rPr lang="de-CH" dirty="0" smtClean="0"/>
              <a:t>Das Bild vom 13.07.2013 zeigt die dehydratisierten Einwohner der Malediven, welche vor</a:t>
            </a:r>
            <a:br>
              <a:rPr lang="de-CH" dirty="0" smtClean="0"/>
            </a:br>
            <a:r>
              <a:rPr lang="de-CH" dirty="0" smtClean="0"/>
              <a:t>dem Meer fliehen.</a:t>
            </a:r>
            <a:endParaRPr lang="de-CH" dirty="0"/>
          </a:p>
        </p:txBody>
      </p:sp>
      <p:pic>
        <p:nvPicPr>
          <p:cNvPr id="12290" name="Picture 2" descr="https://www.eike-klima-energie.eu/wp-content/uploads/2017/07/maldives_2-640x516.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652464" y="1826467"/>
            <a:ext cx="6096000" cy="49149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feld 3"/>
          <p:cNvSpPr txBox="1"/>
          <p:nvPr/>
        </p:nvSpPr>
        <p:spPr>
          <a:xfrm>
            <a:off x="339300" y="2276872"/>
            <a:ext cx="1691489" cy="369332"/>
          </a:xfrm>
          <a:prstGeom prst="rect">
            <a:avLst/>
          </a:prstGeom>
          <a:noFill/>
        </p:spPr>
        <p:txBody>
          <a:bodyPr wrap="none" rtlCol="0">
            <a:spAutoFit/>
          </a:bodyPr>
          <a:lstStyle/>
          <a:p>
            <a:r>
              <a:rPr lang="de-CH" dirty="0" smtClean="0">
                <a:hlinkClick r:id="rId3"/>
              </a:rPr>
              <a:t>EIKE 17.07.2017</a:t>
            </a:r>
            <a:endParaRPr lang="de-CH" dirty="0"/>
          </a:p>
        </p:txBody>
      </p:sp>
      <p:sp>
        <p:nvSpPr>
          <p:cNvPr id="5" name="Textfeld 4"/>
          <p:cNvSpPr txBox="1"/>
          <p:nvPr/>
        </p:nvSpPr>
        <p:spPr>
          <a:xfrm>
            <a:off x="339300" y="2924944"/>
            <a:ext cx="2124877" cy="923330"/>
          </a:xfrm>
          <a:prstGeom prst="rect">
            <a:avLst/>
          </a:prstGeom>
          <a:noFill/>
        </p:spPr>
        <p:txBody>
          <a:bodyPr wrap="none" rtlCol="0">
            <a:spAutoFit/>
          </a:bodyPr>
          <a:lstStyle/>
          <a:p>
            <a:r>
              <a:rPr lang="de-CH" dirty="0" err="1" smtClean="0">
                <a:hlinkClick r:id="rId4"/>
              </a:rPr>
              <a:t>Kuredu</a:t>
            </a:r>
            <a:r>
              <a:rPr lang="de-CH" dirty="0" smtClean="0">
                <a:hlinkClick r:id="rId4"/>
              </a:rPr>
              <a:t> Island Resort</a:t>
            </a:r>
            <a:endParaRPr lang="de-CH" dirty="0" smtClean="0"/>
          </a:p>
          <a:p>
            <a:r>
              <a:rPr lang="de-CH" dirty="0" err="1" smtClean="0">
                <a:hlinkClick r:id="rId5"/>
              </a:rPr>
              <a:t>Meeru</a:t>
            </a:r>
            <a:r>
              <a:rPr lang="de-CH" dirty="0" smtClean="0">
                <a:hlinkClick r:id="rId5"/>
              </a:rPr>
              <a:t> Island Beach</a:t>
            </a:r>
            <a:endParaRPr lang="de-CH" dirty="0" smtClean="0"/>
          </a:p>
          <a:p>
            <a:r>
              <a:rPr lang="de-CH" dirty="0" err="1" smtClean="0">
                <a:hlinkClick r:id="rId6"/>
              </a:rPr>
              <a:t>Finolhu</a:t>
            </a:r>
            <a:endParaRPr lang="de-CH" dirty="0"/>
          </a:p>
        </p:txBody>
      </p:sp>
    </p:spTree>
    <p:extLst>
      <p:ext uri="{BB962C8B-B14F-4D97-AF65-F5344CB8AC3E}">
        <p14:creationId xmlns:p14="http://schemas.microsoft.com/office/powerpoint/2010/main" xmlns="" val="3587576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psmsl.org/data/obtaining/rlr.monthly.plots/1707_high.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88640"/>
            <a:ext cx="8572500" cy="3429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feld 1"/>
          <p:cNvSpPr txBox="1"/>
          <p:nvPr/>
        </p:nvSpPr>
        <p:spPr>
          <a:xfrm>
            <a:off x="279132" y="3789040"/>
            <a:ext cx="8352929" cy="369332"/>
          </a:xfrm>
          <a:prstGeom prst="rect">
            <a:avLst/>
          </a:prstGeom>
          <a:noFill/>
        </p:spPr>
        <p:txBody>
          <a:bodyPr wrap="square" rtlCol="0">
            <a:spAutoFit/>
          </a:bodyPr>
          <a:lstStyle/>
          <a:p>
            <a:r>
              <a:rPr lang="de-CH" b="1" dirty="0" smtClean="0"/>
              <a:t>Datenquelle: </a:t>
            </a:r>
            <a:r>
              <a:rPr lang="de-CH" b="1" dirty="0" smtClean="0">
                <a:hlinkClick r:id="rId3"/>
              </a:rPr>
              <a:t>Permanent Sevice for Mean See Level</a:t>
            </a:r>
            <a:r>
              <a:rPr lang="de-CH" b="1" dirty="0" smtClean="0"/>
              <a:t>, Malediven</a:t>
            </a:r>
            <a:endParaRPr lang="de-CH" b="1" dirty="0"/>
          </a:p>
        </p:txBody>
      </p:sp>
      <p:sp>
        <p:nvSpPr>
          <p:cNvPr id="3" name="Textfeld 2"/>
          <p:cNvSpPr txBox="1"/>
          <p:nvPr/>
        </p:nvSpPr>
        <p:spPr>
          <a:xfrm>
            <a:off x="279132" y="4293096"/>
            <a:ext cx="8325315" cy="1200329"/>
          </a:xfrm>
          <a:prstGeom prst="rect">
            <a:avLst/>
          </a:prstGeom>
          <a:noFill/>
        </p:spPr>
        <p:txBody>
          <a:bodyPr wrap="square" rtlCol="0">
            <a:spAutoFit/>
          </a:bodyPr>
          <a:lstStyle/>
          <a:p>
            <a:r>
              <a:rPr lang="de-CH" dirty="0" smtClean="0"/>
              <a:t>Neue Inseln werden für den Tourismus erschlossen und nicht, weil angeblich einige versinken. Die Einheimischen siedeln aufgrund der hohen Lebenshaltungskosten,</a:t>
            </a:r>
            <a:br>
              <a:rPr lang="de-CH" dirty="0" smtClean="0"/>
            </a:br>
            <a:r>
              <a:rPr lang="de-CH" dirty="0" smtClean="0"/>
              <a:t>der Korruption und der schlechten Schulbildung nach Indien über, wo eine wesentlich bessere Schulbildung anzutreffen ist. (</a:t>
            </a:r>
            <a:r>
              <a:rPr lang="de-CH" i="1" dirty="0" smtClean="0"/>
              <a:t>Siehe Eike Beitrag sowie enthaltene Quellen</a:t>
            </a:r>
            <a:r>
              <a:rPr lang="de-CH" dirty="0" smtClean="0"/>
              <a:t>)</a:t>
            </a:r>
            <a:endParaRPr lang="de-CH" dirty="0"/>
          </a:p>
        </p:txBody>
      </p:sp>
    </p:spTree>
    <p:extLst>
      <p:ext uri="{BB962C8B-B14F-4D97-AF65-F5344CB8AC3E}">
        <p14:creationId xmlns:p14="http://schemas.microsoft.com/office/powerpoint/2010/main" xmlns="" val="17583455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e-CH" sz="3600" dirty="0" smtClean="0">
                <a:latin typeface="Arial" panose="020B0604020202020204" pitchFamily="34" charset="0"/>
                <a:cs typeface="Arial" panose="020B0604020202020204" pitchFamily="34" charset="0"/>
              </a:rPr>
              <a:t>CO2?</a:t>
            </a:r>
            <a:endParaRPr lang="de-CH" sz="3600" dirty="0">
              <a:latin typeface="Arial" panose="020B0604020202020204" pitchFamily="34" charset="0"/>
              <a:cs typeface="Arial" panose="020B0604020202020204" pitchFamily="34" charset="0"/>
            </a:endParaRPr>
          </a:p>
        </p:txBody>
      </p:sp>
      <p:sp>
        <p:nvSpPr>
          <p:cNvPr id="3" name="Textfeld 2"/>
          <p:cNvSpPr txBox="1"/>
          <p:nvPr/>
        </p:nvSpPr>
        <p:spPr>
          <a:xfrm>
            <a:off x="467544" y="764704"/>
            <a:ext cx="8352928" cy="5678478"/>
          </a:xfrm>
          <a:prstGeom prst="rect">
            <a:avLst/>
          </a:prstGeom>
          <a:noFill/>
        </p:spPr>
        <p:txBody>
          <a:bodyPr wrap="square" rtlCol="0">
            <a:spAutoFit/>
          </a:bodyPr>
          <a:lstStyle/>
          <a:p>
            <a:r>
              <a:rPr lang="de-CH" b="1" dirty="0" smtClean="0">
                <a:latin typeface="Arial" panose="020B0604020202020204" pitchFamily="34" charset="0"/>
                <a:cs typeface="Arial" panose="020B0604020202020204" pitchFamily="34" charset="0"/>
              </a:rPr>
              <a:t>Was ist CO2?</a:t>
            </a:r>
            <a:br>
              <a:rPr lang="de-CH" b="1"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CO2 besteht aus 2 Sauerstoff und einem Kohlenstoffatom. Es ist ein Spurengas, welches in der Atmosphäre mit 400 ppm (Parts per million), bzw. 0.04% vorkommt. Das sind 400 Moleküle auf 1‘000‘000 (1 Million)  Moleküle. CO2 ist Geruchslos, farblos und für den Menschen völlig ungefährlich. Jeder Mensch und viele Tierarten atmen CO2 aus. CO2 wird ausserdem von den Pflanzen durch Photosynthese in Glucose und Biomasse reduziert, wobei als Folge Sauerstoff entsteht. Pflanzen wachsen mit höherem Gehalt wesentlich besser, produzieren dadurch mehr Biomasse (Allgemeine Pflanzen, Nahrungsmittel und damit auch eine grössere Artenvielfalt in der Natur.)  CO2 ist um den Faktor 1.6 mal schwerer als Sauerstoff und Stickstoff.</a:t>
            </a:r>
          </a:p>
          <a:p>
            <a:pPr algn="just"/>
            <a:r>
              <a:rPr lang="de-CH" sz="1500" dirty="0" smtClean="0">
                <a:latin typeface="Arial" panose="020B0604020202020204" pitchFamily="34" charset="0"/>
                <a:cs typeface="Arial" panose="020B0604020202020204" pitchFamily="34" charset="0"/>
              </a:rPr>
              <a:t/>
            </a:r>
            <a:br>
              <a:rPr lang="de-CH" sz="1500"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Der anthropogene Anteil (vom Mensch verursacht) beträgt davon ca. 4%. 4% von 0.04% sind 0.0016%. Bzw. 16 CO2 Moleküle pro 1 Million Moleküle der Atmosphäre. Es wird angenommen, dass innerhalb der letzten  hundert Jahren der Mensch eine Zunahme von 4 CO2 Moleküle </a:t>
            </a:r>
          </a:p>
          <a:p>
            <a:r>
              <a:rPr lang="de-CH" sz="1500" dirty="0" smtClean="0">
                <a:latin typeface="Arial" panose="020B0604020202020204" pitchFamily="34" charset="0"/>
                <a:cs typeface="Arial" panose="020B0604020202020204" pitchFamily="34" charset="0"/>
              </a:rPr>
              <a:t>verursacht hat. (Das ist jedoch lediglich eine Annahme)</a:t>
            </a:r>
            <a:br>
              <a:rPr lang="de-CH" sz="1500"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
            </a:r>
            <a:br>
              <a:rPr lang="de-CH" sz="1500" dirty="0" smtClean="0">
                <a:latin typeface="Arial" panose="020B0604020202020204" pitchFamily="34" charset="0"/>
                <a:cs typeface="Arial" panose="020B0604020202020204" pitchFamily="34" charset="0"/>
              </a:rPr>
            </a:br>
            <a:r>
              <a:rPr lang="de-CH" sz="1500" b="1" dirty="0" smtClean="0">
                <a:latin typeface="Arial" panose="020B0604020202020204" pitchFamily="34" charset="0"/>
                <a:cs typeface="Arial" panose="020B0604020202020204" pitchFamily="34" charset="0"/>
              </a:rPr>
              <a:t>CO2 Kompensationspunkt</a:t>
            </a:r>
            <a:r>
              <a:rPr lang="de-CH" sz="1500" dirty="0" smtClean="0">
                <a:latin typeface="Arial" panose="020B0604020202020204" pitchFamily="34" charset="0"/>
                <a:cs typeface="Arial" panose="020B0604020202020204" pitchFamily="34" charset="0"/>
              </a:rPr>
              <a:t/>
            </a:r>
            <a:br>
              <a:rPr lang="de-CH" sz="1500"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Bezeichnet die minimale CO2-Konzentration der Aussenluft, bei der sich der CO2-Verbrauch und die CO2-Produktion einander die Waage halten. Steigt die CO2-Konzentration über diesen Wert, wird Photosynthese durchgeführt. Für 1 Zyklus sind 3 CO2 Moleküle notwendig.</a:t>
            </a:r>
            <a:br>
              <a:rPr lang="de-CH" sz="1500"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
            </a:r>
            <a:br>
              <a:rPr lang="de-CH" sz="1500" dirty="0" smtClean="0">
                <a:latin typeface="Arial" panose="020B0604020202020204" pitchFamily="34" charset="0"/>
                <a:cs typeface="Arial" panose="020B0604020202020204" pitchFamily="34" charset="0"/>
              </a:rPr>
            </a:br>
            <a:r>
              <a:rPr lang="de-CH" sz="1500" b="1" dirty="0" smtClean="0">
                <a:latin typeface="Arial" panose="020B0604020202020204" pitchFamily="34" charset="0"/>
                <a:cs typeface="Arial" panose="020B0604020202020204" pitchFamily="34" charset="0"/>
              </a:rPr>
              <a:t>Photosynthese und Calvin-Zyklus</a:t>
            </a:r>
            <a:br>
              <a:rPr lang="de-CH" sz="1500" b="1" dirty="0" smtClean="0">
                <a:latin typeface="Arial" panose="020B0604020202020204" pitchFamily="34" charset="0"/>
                <a:cs typeface="Arial" panose="020B0604020202020204" pitchFamily="34" charset="0"/>
              </a:rPr>
            </a:br>
            <a:r>
              <a:rPr lang="de-CH" sz="1500" dirty="0" smtClean="0">
                <a:latin typeface="Arial" panose="020B0604020202020204" pitchFamily="34" charset="0"/>
                <a:cs typeface="Arial" panose="020B0604020202020204" pitchFamily="34" charset="0"/>
              </a:rPr>
              <a:t>Der Calvin-Zyklus ist eine zyklische Folge von chemischen Umsetzungen durch die Kohlenstoff-dioxid zu Glucose reduziert und assimiliert wird. Der Zyklus wird auch als reduktiver </a:t>
            </a:r>
            <a:r>
              <a:rPr lang="de-CH" sz="1500" dirty="0" err="1" smtClean="0">
                <a:latin typeface="Arial" panose="020B0604020202020204" pitchFamily="34" charset="0"/>
                <a:cs typeface="Arial" panose="020B0604020202020204" pitchFamily="34" charset="0"/>
              </a:rPr>
              <a:t>Pentosephosphat</a:t>
            </a:r>
            <a:r>
              <a:rPr lang="de-CH" sz="1500" dirty="0" smtClean="0">
                <a:latin typeface="Arial" panose="020B0604020202020204" pitchFamily="34" charset="0"/>
                <a:cs typeface="Arial" panose="020B0604020202020204" pitchFamily="34" charset="0"/>
              </a:rPr>
              <a:t>-Zyklus bezeichnet.</a:t>
            </a:r>
            <a:endParaRPr lang="de-CH" sz="15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7011401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e-CH" sz="3600" b="1" dirty="0" smtClean="0">
                <a:latin typeface="Arial" panose="020B0604020202020204" pitchFamily="34" charset="0"/>
                <a:cs typeface="Arial" panose="020B0604020202020204" pitchFamily="34" charset="0"/>
              </a:rPr>
              <a:t>Wie wirkt CO2 in der Atmosphäre?</a:t>
            </a:r>
            <a:endParaRPr lang="de-CH" sz="3600" dirty="0"/>
          </a:p>
        </p:txBody>
      </p:sp>
      <p:pic>
        <p:nvPicPr>
          <p:cNvPr id="5122" name="Picture 2" descr="Datei:Atmospheric Transmission.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913172"/>
            <a:ext cx="5667375" cy="5715000"/>
          </a:xfrm>
          <a:prstGeom prst="rect">
            <a:avLst/>
          </a:prstGeom>
          <a:noFill/>
          <a:extLst>
            <a:ext uri="{909E8E84-426E-40DD-AFC4-6F175D3DCCD1}">
              <a14:hiddenFill xmlns:a14="http://schemas.microsoft.com/office/drawing/2010/main" xmlns="">
                <a:solidFill>
                  <a:srgbClr val="FFFFFF"/>
                </a:solidFill>
              </a14:hiddenFill>
            </a:ext>
          </a:extLst>
        </p:spPr>
      </p:pic>
      <p:cxnSp>
        <p:nvCxnSpPr>
          <p:cNvPr id="5" name="Gerade Verbindung mit Pfeil 4"/>
          <p:cNvCxnSpPr/>
          <p:nvPr/>
        </p:nvCxnSpPr>
        <p:spPr>
          <a:xfrm>
            <a:off x="4302338" y="4966688"/>
            <a:ext cx="0" cy="122413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9" name="Textfeld 8"/>
          <p:cNvSpPr txBox="1"/>
          <p:nvPr/>
        </p:nvSpPr>
        <p:spPr>
          <a:xfrm>
            <a:off x="4110619" y="6181771"/>
            <a:ext cx="383438" cy="307777"/>
          </a:xfrm>
          <a:prstGeom prst="rect">
            <a:avLst/>
          </a:prstGeom>
          <a:noFill/>
        </p:spPr>
        <p:txBody>
          <a:bodyPr wrap="none" rtlCol="0">
            <a:spAutoFit/>
          </a:bodyPr>
          <a:lstStyle/>
          <a:p>
            <a:r>
              <a:rPr lang="de-CH" sz="1400" b="1" dirty="0" smtClean="0">
                <a:solidFill>
                  <a:srgbClr val="00B050"/>
                </a:solidFill>
                <a:latin typeface="Arial" panose="020B0604020202020204" pitchFamily="34" charset="0"/>
                <a:cs typeface="Arial" panose="020B0604020202020204" pitchFamily="34" charset="0"/>
              </a:rPr>
              <a:t>15</a:t>
            </a:r>
            <a:endParaRPr lang="de-CH" sz="1400" b="1" dirty="0">
              <a:solidFill>
                <a:srgbClr val="00B050"/>
              </a:solidFill>
              <a:latin typeface="Arial" panose="020B0604020202020204" pitchFamily="34" charset="0"/>
              <a:cs typeface="Arial" panose="020B0604020202020204" pitchFamily="34" charset="0"/>
            </a:endParaRPr>
          </a:p>
        </p:txBody>
      </p:sp>
      <p:cxnSp>
        <p:nvCxnSpPr>
          <p:cNvPr id="11" name="Gerade Verbindung mit Pfeil 10"/>
          <p:cNvCxnSpPr/>
          <p:nvPr/>
        </p:nvCxnSpPr>
        <p:spPr>
          <a:xfrm>
            <a:off x="3246523" y="4961897"/>
            <a:ext cx="0" cy="122413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2" name="Textfeld 11"/>
          <p:cNvSpPr txBox="1"/>
          <p:nvPr/>
        </p:nvSpPr>
        <p:spPr>
          <a:xfrm>
            <a:off x="3054804" y="6186033"/>
            <a:ext cx="532518" cy="307777"/>
          </a:xfrm>
          <a:prstGeom prst="rect">
            <a:avLst/>
          </a:prstGeom>
          <a:noFill/>
        </p:spPr>
        <p:txBody>
          <a:bodyPr wrap="none" rtlCol="0">
            <a:spAutoFit/>
          </a:bodyPr>
          <a:lstStyle/>
          <a:p>
            <a:r>
              <a:rPr lang="de-CH" sz="1400" b="1" dirty="0" smtClean="0">
                <a:solidFill>
                  <a:srgbClr val="00B050"/>
                </a:solidFill>
                <a:latin typeface="Arial" panose="020B0604020202020204" pitchFamily="34" charset="0"/>
                <a:cs typeface="Arial" panose="020B0604020202020204" pitchFamily="34" charset="0"/>
              </a:rPr>
              <a:t>4.25</a:t>
            </a:r>
            <a:endParaRPr lang="de-CH" sz="1400" b="1" dirty="0">
              <a:solidFill>
                <a:srgbClr val="00B050"/>
              </a:solidFill>
              <a:latin typeface="Arial" panose="020B0604020202020204" pitchFamily="34" charset="0"/>
              <a:cs typeface="Arial" panose="020B0604020202020204" pitchFamily="34" charset="0"/>
            </a:endParaRPr>
          </a:p>
        </p:txBody>
      </p:sp>
      <p:cxnSp>
        <p:nvCxnSpPr>
          <p:cNvPr id="13" name="Gerade Verbindung mit Pfeil 12"/>
          <p:cNvCxnSpPr/>
          <p:nvPr/>
        </p:nvCxnSpPr>
        <p:spPr>
          <a:xfrm>
            <a:off x="2877430" y="4961897"/>
            <a:ext cx="0" cy="1224136"/>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feld 13"/>
          <p:cNvSpPr txBox="1"/>
          <p:nvPr/>
        </p:nvSpPr>
        <p:spPr>
          <a:xfrm>
            <a:off x="2600889" y="6186033"/>
            <a:ext cx="532518" cy="307777"/>
          </a:xfrm>
          <a:prstGeom prst="rect">
            <a:avLst/>
          </a:prstGeom>
          <a:noFill/>
        </p:spPr>
        <p:txBody>
          <a:bodyPr wrap="none" rtlCol="0">
            <a:spAutoFit/>
          </a:bodyPr>
          <a:lstStyle/>
          <a:p>
            <a:r>
              <a:rPr lang="de-CH" sz="1400" b="1" dirty="0" smtClean="0">
                <a:solidFill>
                  <a:srgbClr val="00B050"/>
                </a:solidFill>
                <a:latin typeface="Arial" panose="020B0604020202020204" pitchFamily="34" charset="0"/>
                <a:cs typeface="Arial" panose="020B0604020202020204" pitchFamily="34" charset="0"/>
              </a:rPr>
              <a:t>2.75</a:t>
            </a:r>
            <a:endParaRPr lang="de-CH" sz="1400" b="1" dirty="0">
              <a:solidFill>
                <a:srgbClr val="00B050"/>
              </a:solidFill>
              <a:latin typeface="Arial" panose="020B0604020202020204" pitchFamily="34" charset="0"/>
              <a:cs typeface="Arial" panose="020B0604020202020204" pitchFamily="34" charset="0"/>
            </a:endParaRPr>
          </a:p>
        </p:txBody>
      </p:sp>
      <p:sp>
        <p:nvSpPr>
          <p:cNvPr id="10" name="Textfeld 9"/>
          <p:cNvSpPr txBox="1"/>
          <p:nvPr/>
        </p:nvSpPr>
        <p:spPr>
          <a:xfrm>
            <a:off x="5852459" y="911944"/>
            <a:ext cx="3291541" cy="5693866"/>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Die Wärmeabsorption von CO2 liegt </a:t>
            </a:r>
          </a:p>
          <a:p>
            <a:r>
              <a:rPr lang="de-CH" sz="1400" dirty="0" smtClean="0">
                <a:latin typeface="Arial" panose="020B0604020202020204" pitchFamily="34" charset="0"/>
                <a:cs typeface="Arial" panose="020B0604020202020204" pitchFamily="34" charset="0"/>
              </a:rPr>
              <a:t>grösstenteils im 15 Mikrometer Bereich </a:t>
            </a:r>
          </a:p>
          <a:p>
            <a:r>
              <a:rPr lang="de-CH" sz="1400" dirty="0" smtClean="0">
                <a:latin typeface="Arial" panose="020B0604020202020204" pitchFamily="34" charset="0"/>
                <a:cs typeface="Arial" panose="020B0604020202020204" pitchFamily="34" charset="0"/>
              </a:rPr>
              <a:t>und zu kleinen Teilen bei 4, 2.75 und 2 </a:t>
            </a:r>
          </a:p>
          <a:p>
            <a:r>
              <a:rPr lang="de-CH" sz="1400" dirty="0" smtClean="0">
                <a:latin typeface="Arial" panose="020B0604020202020204" pitchFamily="34" charset="0"/>
                <a:cs typeface="Arial" panose="020B0604020202020204" pitchFamily="34" charset="0"/>
              </a:rPr>
              <a:t>Mikrometer in sehr engen Infrarot-</a:t>
            </a:r>
          </a:p>
          <a:p>
            <a:r>
              <a:rPr lang="de-CH" sz="1400" dirty="0" smtClean="0">
                <a:latin typeface="Arial" panose="020B0604020202020204" pitchFamily="34" charset="0"/>
                <a:cs typeface="Arial" panose="020B0604020202020204" pitchFamily="34" charset="0"/>
              </a:rPr>
              <a:t>Bereichen. Wasserdampf hingegen </a:t>
            </a:r>
          </a:p>
          <a:p>
            <a:r>
              <a:rPr lang="de-CH" sz="1400" dirty="0" smtClean="0">
                <a:latin typeface="Arial" panose="020B0604020202020204" pitchFamily="34" charset="0"/>
                <a:cs typeface="Arial" panose="020B0604020202020204" pitchFamily="34" charset="0"/>
              </a:rPr>
              <a:t>absorbiert in fast allen Wellenlängen </a:t>
            </a:r>
          </a:p>
          <a:p>
            <a:r>
              <a:rPr lang="de-CH" sz="1400" dirty="0" smtClean="0">
                <a:latin typeface="Arial" panose="020B0604020202020204" pitchFamily="34" charset="0"/>
                <a:cs typeface="Arial" panose="020B0604020202020204" pitchFamily="34" charset="0"/>
              </a:rPr>
              <a:t>Wärme und strahlt diese teilweise </a:t>
            </a:r>
          </a:p>
          <a:p>
            <a:r>
              <a:rPr lang="de-CH" sz="1400" dirty="0" smtClean="0">
                <a:latin typeface="Arial" panose="020B0604020202020204" pitchFamily="34" charset="0"/>
                <a:cs typeface="Arial" panose="020B0604020202020204" pitchFamily="34" charset="0"/>
              </a:rPr>
              <a:t>wieder als Rückkopplung (Gegenwärme) ab. Die Bereiche, wo Wasserdampf keine Wärme absorbiert, liegen vorwiegen bei 1.5, 2.25 und vor allem zwischen 8 und 13 Mikrometer.</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Zusammengefasst kann festgestellt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werden, dass im Bereich zwischen 8 </a:t>
            </a:r>
          </a:p>
          <a:p>
            <a:r>
              <a:rPr lang="de-CH" sz="1400" dirty="0" smtClean="0">
                <a:latin typeface="Arial" panose="020B0604020202020204" pitchFamily="34" charset="0"/>
                <a:cs typeface="Arial" panose="020B0604020202020204" pitchFamily="34" charset="0"/>
              </a:rPr>
              <a:t>und 13 Mikrometer von keinem Gas, </a:t>
            </a:r>
          </a:p>
          <a:p>
            <a:r>
              <a:rPr lang="de-CH" sz="1400" dirty="0" smtClean="0">
                <a:latin typeface="Arial" panose="020B0604020202020204" pitchFamily="34" charset="0"/>
                <a:cs typeface="Arial" panose="020B0604020202020204" pitchFamily="34" charset="0"/>
              </a:rPr>
              <a:t>auch nicht von Spurengasen, wärme </a:t>
            </a:r>
          </a:p>
          <a:p>
            <a:r>
              <a:rPr lang="de-CH" sz="1400" dirty="0" smtClean="0">
                <a:latin typeface="Arial" panose="020B0604020202020204" pitchFamily="34" charset="0"/>
                <a:cs typeface="Arial" panose="020B0604020202020204" pitchFamily="34" charset="0"/>
              </a:rPr>
              <a:t>absorbiert und als Rückkopplung, </a:t>
            </a:r>
          </a:p>
          <a:p>
            <a:r>
              <a:rPr lang="de-CH" sz="1400" dirty="0" smtClean="0">
                <a:latin typeface="Arial" panose="020B0604020202020204" pitchFamily="34" charset="0"/>
                <a:cs typeface="Arial" panose="020B0604020202020204" pitchFamily="34" charset="0"/>
              </a:rPr>
              <a:t>teilweise zurückgestrahlt wird. Dieser </a:t>
            </a:r>
          </a:p>
          <a:p>
            <a:r>
              <a:rPr lang="de-CH" sz="1400" dirty="0" smtClean="0">
                <a:latin typeface="Arial" panose="020B0604020202020204" pitchFamily="34" charset="0"/>
                <a:cs typeface="Arial" panose="020B0604020202020204" pitchFamily="34" charset="0"/>
              </a:rPr>
              <a:t>Bereich wirkt für die Wärmeableitung </a:t>
            </a:r>
          </a:p>
          <a:p>
            <a:r>
              <a:rPr lang="de-CH" sz="1400" dirty="0" smtClean="0">
                <a:latin typeface="Arial" panose="020B0604020202020204" pitchFamily="34" charset="0"/>
                <a:cs typeface="Arial" panose="020B0604020202020204" pitchFamily="34" charset="0"/>
              </a:rPr>
              <a:t>der Erde wie ein offenes Fenster ins All. </a:t>
            </a:r>
          </a:p>
          <a:p>
            <a:r>
              <a:rPr lang="de-CH" sz="1400" dirty="0" smtClean="0">
                <a:latin typeface="Arial" panose="020B0604020202020204" pitchFamily="34" charset="0"/>
                <a:cs typeface="Arial" panose="020B0604020202020204" pitchFamily="34" charset="0"/>
              </a:rPr>
              <a:t>Diese physikalischen Erkenntnisse sind </a:t>
            </a:r>
          </a:p>
          <a:p>
            <a:r>
              <a:rPr lang="de-CH" sz="1400" dirty="0" smtClean="0">
                <a:latin typeface="Arial" panose="020B0604020202020204" pitchFamily="34" charset="0"/>
                <a:cs typeface="Arial" panose="020B0604020202020204" pitchFamily="34" charset="0"/>
              </a:rPr>
              <a:t>nicht neu, sondern schon seit 150 </a:t>
            </a:r>
          </a:p>
          <a:p>
            <a:r>
              <a:rPr lang="de-CH" sz="1400" dirty="0" smtClean="0">
                <a:latin typeface="Arial" panose="020B0604020202020204" pitchFamily="34" charset="0"/>
                <a:cs typeface="Arial" panose="020B0604020202020204" pitchFamily="34" charset="0"/>
              </a:rPr>
              <a:t>Jahren bekannt.</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617445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e-CH" sz="3600" dirty="0" smtClean="0">
                <a:latin typeface="Arial" panose="020B0604020202020204" pitchFamily="34" charset="0"/>
                <a:cs typeface="Arial" panose="020B0604020202020204" pitchFamily="34" charset="0"/>
              </a:rPr>
              <a:t>Welchen Zweck erfüllt CO2?</a:t>
            </a:r>
            <a:endParaRPr lang="de-CH" sz="3600" dirty="0">
              <a:latin typeface="Arial" panose="020B0604020202020204" pitchFamily="34" charset="0"/>
              <a:cs typeface="Arial" panose="020B0604020202020204" pitchFamily="34" charset="0"/>
            </a:endParaRPr>
          </a:p>
        </p:txBody>
      </p:sp>
      <p:pic>
        <p:nvPicPr>
          <p:cNvPr id="6146" name="Picture 2" descr="https://www.eike-klima-energie.eu/wp-content/uploads/2017/07/90890_web_R_by_Verena-N._pixelio.de_.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32268" y="1124744"/>
            <a:ext cx="3810000" cy="28575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4139952" y="1122024"/>
            <a:ext cx="4824536" cy="2677656"/>
          </a:xfrm>
          <a:prstGeom prst="rect">
            <a:avLst/>
          </a:prstGeom>
          <a:noFill/>
        </p:spPr>
        <p:txBody>
          <a:bodyPr wrap="square" rtlCol="0">
            <a:spAutoFit/>
          </a:bodyPr>
          <a:lstStyle/>
          <a:p>
            <a:r>
              <a:rPr lang="de-CH" sz="1400" b="1" dirty="0" smtClean="0">
                <a:latin typeface="Arial" panose="020B0604020202020204" pitchFamily="34" charset="0"/>
                <a:cs typeface="Arial" panose="020B0604020202020204" pitchFamily="34" charset="0"/>
              </a:rPr>
              <a:t>Prof. Sigurd Schulien (Physiker und Hochschullehrer)</a:t>
            </a: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Die Photosynthese (Veranlassung von chemischen </a:t>
            </a:r>
          </a:p>
          <a:p>
            <a:r>
              <a:rPr lang="de-CH" sz="1400" dirty="0" smtClean="0">
                <a:latin typeface="Arial" panose="020B0604020202020204" pitchFamily="34" charset="0"/>
                <a:cs typeface="Arial" panose="020B0604020202020204" pitchFamily="34" charset="0"/>
              </a:rPr>
              <a:t>Reaktionen mit Hilfe von Licht) beschreibt die </a:t>
            </a:r>
          </a:p>
          <a:p>
            <a:r>
              <a:rPr lang="de-CH" sz="1400" dirty="0" smtClean="0">
                <a:latin typeface="Arial" panose="020B0604020202020204" pitchFamily="34" charset="0"/>
                <a:cs typeface="Arial" panose="020B0604020202020204" pitchFamily="34" charset="0"/>
              </a:rPr>
              <a:t>Energieprozesse, die zur Entstehung des Lebens </a:t>
            </a:r>
          </a:p>
          <a:p>
            <a:r>
              <a:rPr lang="de-CH" sz="1400" dirty="0" smtClean="0">
                <a:latin typeface="Arial" panose="020B0604020202020204" pitchFamily="34" charset="0"/>
                <a:cs typeface="Arial" panose="020B0604020202020204" pitchFamily="34" charset="0"/>
              </a:rPr>
              <a:t>und zur Erhaltung desselben nötig sind. Ohne CO2 </a:t>
            </a:r>
          </a:p>
          <a:p>
            <a:r>
              <a:rPr lang="de-CH" sz="1400" dirty="0" smtClean="0">
                <a:latin typeface="Arial" panose="020B0604020202020204" pitchFamily="34" charset="0"/>
                <a:cs typeface="Arial" panose="020B0604020202020204" pitchFamily="34" charset="0"/>
              </a:rPr>
              <a:t>ist kein Leben auf der Erde möglich.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Falls die Politik mit CO2 Filter den globalen Anteil auf unter 150ppm (parts per million) senkt, würde die Biosphäre aufhören zu existieren. Der Mensch würde dies jedoch nicht mehr erleben (Massensterben durch Sauerstoffmangel). </a:t>
            </a:r>
            <a:endParaRPr lang="de-CH" sz="1400" dirty="0">
              <a:latin typeface="Arial" panose="020B0604020202020204" pitchFamily="34" charset="0"/>
              <a:cs typeface="Arial" panose="020B0604020202020204" pitchFamily="34" charset="0"/>
            </a:endParaRPr>
          </a:p>
        </p:txBody>
      </p:sp>
      <p:sp>
        <p:nvSpPr>
          <p:cNvPr id="5" name="Textfeld 4"/>
          <p:cNvSpPr txBox="1"/>
          <p:nvPr/>
        </p:nvSpPr>
        <p:spPr>
          <a:xfrm>
            <a:off x="132268" y="4149080"/>
            <a:ext cx="8218597" cy="1877437"/>
          </a:xfrm>
          <a:prstGeom prst="rect">
            <a:avLst/>
          </a:prstGeom>
          <a:noFill/>
        </p:spPr>
        <p:txBody>
          <a:bodyPr wrap="none" rtlCol="0">
            <a:spAutoFit/>
          </a:bodyPr>
          <a:lstStyle/>
          <a:p>
            <a:r>
              <a:rPr lang="de-CH" b="1" dirty="0" smtClean="0">
                <a:latin typeface="Arial" panose="020B0604020202020204" pitchFamily="34" charset="0"/>
                <a:cs typeface="Arial" panose="020B0604020202020204" pitchFamily="34" charset="0"/>
              </a:rPr>
              <a:t>Weitere Evolutionsdaten</a:t>
            </a:r>
            <a:r>
              <a:rPr lang="de-CH" dirty="0" smtClean="0">
                <a:latin typeface="Arial" panose="020B0604020202020204" pitchFamily="34" charset="0"/>
                <a:cs typeface="Arial" panose="020B0604020202020204" pitchFamily="34" charset="0"/>
              </a:rPr>
              <a:t/>
            </a:r>
            <a:br>
              <a:rPr lang="de-CH"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Entstehung der Erde:		vor 4.6 Milliarden Jahre</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Vor 4.4 Milliarden Jahre:	Hauptsächlich Kohlendioxid, sowie Stickstoff, Methan, Ammoniak, </a:t>
            </a:r>
          </a:p>
          <a:p>
            <a:r>
              <a:rPr lang="de-CH" sz="1400" dirty="0">
                <a:latin typeface="Arial" panose="020B0604020202020204" pitchFamily="34" charset="0"/>
                <a:cs typeface="Arial" panose="020B0604020202020204" pitchFamily="34" charset="0"/>
              </a:rPr>
              <a:t>	</a:t>
            </a:r>
            <a:r>
              <a:rPr lang="de-CH" sz="1400" dirty="0" smtClean="0">
                <a:latin typeface="Arial" panose="020B0604020202020204" pitchFamily="34" charset="0"/>
                <a:cs typeface="Arial" panose="020B0604020202020204" pitchFamily="34" charset="0"/>
              </a:rPr>
              <a:t>		Schwefelwasserstoff, Wasserdampf</a:t>
            </a:r>
          </a:p>
          <a:p>
            <a:r>
              <a:rPr lang="de-CH" sz="1400" dirty="0" smtClean="0">
                <a:latin typeface="Arial" panose="020B0604020202020204" pitchFamily="34" charset="0"/>
                <a:cs typeface="Arial" panose="020B0604020202020204" pitchFamily="34" charset="0"/>
              </a:rPr>
              <a:t>Vor </a:t>
            </a:r>
            <a:r>
              <a:rPr lang="de-CH" sz="1400" dirty="0">
                <a:latin typeface="Arial" panose="020B0604020202020204" pitchFamily="34" charset="0"/>
                <a:cs typeface="Arial" panose="020B0604020202020204" pitchFamily="34" charset="0"/>
              </a:rPr>
              <a:t>2</a:t>
            </a:r>
            <a:r>
              <a:rPr lang="de-CH" sz="1400" dirty="0" smtClean="0">
                <a:latin typeface="Arial" panose="020B0604020202020204" pitchFamily="34" charset="0"/>
                <a:cs typeface="Arial" panose="020B0604020202020204" pitchFamily="34" charset="0"/>
              </a:rPr>
              <a:t>.5 Milliarden Jahre:	CO2 Anteil ca. bei 10%</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Vor 200 Millionen Jahre:	CO2 Anteil wie heute, bei 0.025% - 0.045%</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hlinkClick r:id="rId3"/>
              </a:rPr>
              <a:t>Planet Wissen </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0789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CH" sz="3600" dirty="0" smtClean="0">
                <a:latin typeface="Arial" panose="020B0604020202020204" pitchFamily="34" charset="0"/>
                <a:cs typeface="Arial" panose="020B0604020202020204" pitchFamily="34" charset="0"/>
              </a:rPr>
              <a:t>Wie wird ein «Klima» definiert?</a:t>
            </a:r>
            <a:endParaRPr lang="de-CH" sz="3600"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457200" y="1600200"/>
            <a:ext cx="8229600" cy="3845023"/>
          </a:xfrm>
        </p:spPr>
        <p:txBody>
          <a:bodyPr>
            <a:normAutofit fontScale="92500"/>
          </a:bodyPr>
          <a:lstStyle/>
          <a:p>
            <a:pPr marL="0" indent="0" algn="just">
              <a:buNone/>
            </a:pPr>
            <a:r>
              <a:rPr lang="de-CH" sz="2200" dirty="0" smtClean="0">
                <a:latin typeface="Arial" panose="020B0604020202020204" pitchFamily="34" charset="0"/>
                <a:cs typeface="Arial" panose="020B0604020202020204" pitchFamily="34" charset="0"/>
              </a:rPr>
              <a:t>Klima ist der mittlere Zustand der Atmosphäre in einem bestimmten Gebiet über einen längeren Zeitraum. </a:t>
            </a:r>
          </a:p>
          <a:p>
            <a:pPr marL="0" indent="0" algn="just">
              <a:buNone/>
            </a:pPr>
            <a:r>
              <a:rPr lang="de-CH" sz="2200" dirty="0" smtClean="0">
                <a:latin typeface="Arial" panose="020B0604020202020204" pitchFamily="34" charset="0"/>
                <a:cs typeface="Arial" panose="020B0604020202020204" pitchFamily="34" charset="0"/>
              </a:rPr>
              <a:t/>
            </a:r>
            <a:br>
              <a:rPr lang="de-CH" sz="2200" dirty="0" smtClean="0">
                <a:latin typeface="Arial" panose="020B0604020202020204" pitchFamily="34" charset="0"/>
                <a:cs typeface="Arial" panose="020B0604020202020204" pitchFamily="34" charset="0"/>
              </a:rPr>
            </a:br>
            <a:r>
              <a:rPr lang="de-CH" sz="2200" dirty="0" smtClean="0">
                <a:latin typeface="Arial" panose="020B0604020202020204" pitchFamily="34" charset="0"/>
                <a:cs typeface="Arial" panose="020B0604020202020204" pitchFamily="34" charset="0"/>
              </a:rPr>
              <a:t>Als Zeitspanne empfiehlt die Weltorganisation für Meteorologie (</a:t>
            </a:r>
            <a:r>
              <a:rPr lang="de-CH" sz="2200" dirty="0" smtClean="0">
                <a:latin typeface="Arial" panose="020B0604020202020204" pitchFamily="34" charset="0"/>
                <a:cs typeface="Arial" panose="020B0604020202020204" pitchFamily="34" charset="0"/>
                <a:hlinkClick r:id="rId2"/>
              </a:rPr>
              <a:t>WMO</a:t>
            </a:r>
            <a:r>
              <a:rPr lang="de-CH" sz="2200" dirty="0" smtClean="0">
                <a:latin typeface="Arial" panose="020B0604020202020204" pitchFamily="34" charset="0"/>
                <a:cs typeface="Arial" panose="020B0604020202020204" pitchFamily="34" charset="0"/>
              </a:rPr>
              <a:t> – World Meteorological Organization) mindestens 30 Jahre, aber auch Betrachtungen über längere Zeiträume wie Jahrhunderte und Jahrtausende sind bei der Erforschung des Klimas gebräuchlich. </a:t>
            </a:r>
          </a:p>
          <a:p>
            <a:pPr marL="0" indent="0" algn="just">
              <a:buNone/>
            </a:pPr>
            <a:r>
              <a:rPr lang="de-CH" sz="2200" dirty="0">
                <a:latin typeface="Arial" panose="020B0604020202020204" pitchFamily="34" charset="0"/>
                <a:cs typeface="Arial" panose="020B0604020202020204" pitchFamily="34" charset="0"/>
              </a:rPr>
              <a:t/>
            </a:r>
            <a:br>
              <a:rPr lang="de-CH" sz="2200" dirty="0">
                <a:latin typeface="Arial" panose="020B0604020202020204" pitchFamily="34" charset="0"/>
                <a:cs typeface="Arial" panose="020B0604020202020204" pitchFamily="34" charset="0"/>
              </a:rPr>
            </a:br>
            <a:r>
              <a:rPr lang="de-CH" sz="2200" dirty="0" smtClean="0">
                <a:latin typeface="Arial" panose="020B0604020202020204" pitchFamily="34" charset="0"/>
                <a:cs typeface="Arial" panose="020B0604020202020204" pitchFamily="34" charset="0"/>
              </a:rPr>
              <a:t>Das Klima wird durch statistische Eigenschaften der Atmosphäre charakterisiert, wie Mittelwerte, Häufigkeiten, Andauerverhalten und Extremwerte meteorologischer Größen.</a:t>
            </a:r>
            <a:endParaRPr lang="de-CH"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206131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de-CH" sz="3600" dirty="0" smtClean="0">
                <a:latin typeface="Arial" panose="020B0604020202020204" pitchFamily="34" charset="0"/>
                <a:cs typeface="Arial" panose="020B0604020202020204" pitchFamily="34" charset="0"/>
              </a:rPr>
              <a:t>Was ist unter Klimawandel zu verstehen?</a:t>
            </a:r>
            <a:endParaRPr lang="de-CH" sz="3600" dirty="0">
              <a:latin typeface="Arial" panose="020B0604020202020204" pitchFamily="34" charset="0"/>
              <a:cs typeface="Arial" panose="020B0604020202020204" pitchFamily="34" charset="0"/>
            </a:endParaRPr>
          </a:p>
        </p:txBody>
      </p:sp>
      <p:sp>
        <p:nvSpPr>
          <p:cNvPr id="5" name="Textfeld 4"/>
          <p:cNvSpPr txBox="1"/>
          <p:nvPr/>
        </p:nvSpPr>
        <p:spPr>
          <a:xfrm>
            <a:off x="449825" y="1556792"/>
            <a:ext cx="8229600" cy="1200329"/>
          </a:xfrm>
          <a:prstGeom prst="rect">
            <a:avLst/>
          </a:prstGeom>
          <a:noFill/>
        </p:spPr>
        <p:txBody>
          <a:bodyPr wrap="square" rtlCol="0">
            <a:spAutoFit/>
          </a:bodyPr>
          <a:lstStyle/>
          <a:p>
            <a:r>
              <a:rPr lang="de-CH" dirty="0" smtClean="0"/>
              <a:t>Ein Klimawandel liegt dann vor, wenn sich die Durchschnittswerte und die Schwankungsbreite der Größen – Temperatur, Niederschlag, Wind statistisch nachweisbar und dauerhaft ändern. Also ein Wechsel in ein neues Klima festgestellt werden kann, bei dem das Alte über mehrere </a:t>
            </a:r>
            <a:r>
              <a:rPr lang="de-CH" dirty="0"/>
              <a:t>M</a:t>
            </a:r>
            <a:r>
              <a:rPr lang="de-CH" dirty="0" smtClean="0"/>
              <a:t>illionen Jahre nicht zurück kehrt.</a:t>
            </a:r>
            <a:endParaRPr lang="de-CH" dirty="0"/>
          </a:p>
        </p:txBody>
      </p:sp>
      <p:pic>
        <p:nvPicPr>
          <p:cNvPr id="1026" name="Picture 2" descr="https://www.eike-klima-energie.eu/wp-content/uploads/2017/07/verzicht_teaser-640x401.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03648" y="2780928"/>
            <a:ext cx="6096000" cy="38195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77515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CH" sz="3200" dirty="0" smtClean="0">
                <a:latin typeface="Arial" panose="020B0604020202020204" pitchFamily="34" charset="0"/>
                <a:cs typeface="Arial" panose="020B0604020202020204" pitchFamily="34" charset="0"/>
              </a:rPr>
              <a:t>Klimadaten aus dem Wostok-Eisbohrkern</a:t>
            </a:r>
            <a:endParaRPr lang="de-CH" sz="3200" dirty="0">
              <a:latin typeface="Arial" panose="020B0604020202020204" pitchFamily="34" charset="0"/>
              <a:cs typeface="Arial" panose="020B0604020202020204" pitchFamily="34" charset="0"/>
            </a:endParaRPr>
          </a:p>
        </p:txBody>
      </p:sp>
      <p:pic>
        <p:nvPicPr>
          <p:cNvPr id="2050" name="Picture 2" descr="Klimadaten aus dem Wostok-Eisbohrker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5576" y="1268759"/>
            <a:ext cx="7548284" cy="216024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899592" y="4509120"/>
            <a:ext cx="7829146" cy="1600438"/>
          </a:xfrm>
          <a:prstGeom prst="rect">
            <a:avLst/>
          </a:prstGeom>
          <a:noFill/>
        </p:spPr>
        <p:txBody>
          <a:bodyPr wrap="square" rtlCol="0">
            <a:spAutoFit/>
          </a:bodyPr>
          <a:lstStyle/>
          <a:p>
            <a:r>
              <a:rPr lang="de-CH" sz="1600" dirty="0" smtClean="0">
                <a:latin typeface="Arial" panose="020B0604020202020204" pitchFamily="34" charset="0"/>
                <a:cs typeface="Arial" panose="020B0604020202020204" pitchFamily="34" charset="0"/>
              </a:rPr>
              <a:t>Quelle: </a:t>
            </a:r>
            <a:r>
              <a:rPr lang="de-CH" sz="1600" dirty="0" smtClean="0">
                <a:latin typeface="Arial" panose="020B0604020202020204" pitchFamily="34" charset="0"/>
                <a:cs typeface="Arial" panose="020B0604020202020204" pitchFamily="34" charset="0"/>
                <a:hlinkClick r:id="rId3"/>
              </a:rPr>
              <a:t>https://www.ncdc.noaa.gov/data-access/paleoclimatology-data/datasets/ice-core</a:t>
            </a:r>
            <a:r>
              <a:rPr lang="de-CH" sz="1600" dirty="0" smtClean="0">
                <a:latin typeface="Arial" panose="020B0604020202020204" pitchFamily="34" charset="0"/>
                <a:cs typeface="Arial" panose="020B0604020202020204" pitchFamily="34" charset="0"/>
              </a:rPr>
              <a:t/>
            </a:r>
            <a:br>
              <a:rPr lang="de-CH" sz="1600" dirty="0" smtClean="0">
                <a:latin typeface="Arial" panose="020B0604020202020204" pitchFamily="34" charset="0"/>
                <a:cs typeface="Arial" panose="020B0604020202020204" pitchFamily="34" charset="0"/>
              </a:rPr>
            </a:br>
            <a:r>
              <a:rPr lang="de-CH" sz="1600" dirty="0" smtClean="0">
                <a:latin typeface="Arial" panose="020B0604020202020204" pitchFamily="34" charset="0"/>
                <a:cs typeface="Arial" panose="020B0604020202020204" pitchFamily="34" charset="0"/>
              </a:rPr>
              <a:t/>
            </a:r>
            <a:br>
              <a:rPr lang="de-CH" sz="1600" dirty="0" smtClean="0">
                <a:latin typeface="Arial" panose="020B0604020202020204" pitchFamily="34" charset="0"/>
                <a:cs typeface="Arial" panose="020B0604020202020204" pitchFamily="34" charset="0"/>
              </a:rPr>
            </a:br>
            <a:r>
              <a:rPr lang="de-CH" sz="1600" b="1" dirty="0" smtClean="0">
                <a:latin typeface="Arial" panose="020B0604020202020204" pitchFamily="34" charset="0"/>
                <a:cs typeface="Arial" panose="020B0604020202020204" pitchFamily="34" charset="0"/>
              </a:rPr>
              <a:t>Erdumlaufbahn:</a:t>
            </a:r>
            <a:r>
              <a:rPr lang="de-CH" sz="1600" dirty="0" smtClean="0">
                <a:latin typeface="Arial" panose="020B0604020202020204" pitchFamily="34" charset="0"/>
                <a:cs typeface="Arial" panose="020B0604020202020204" pitchFamily="34" charset="0"/>
              </a:rPr>
              <a:t/>
            </a:r>
            <a:br>
              <a:rPr lang="de-CH" sz="1600" dirty="0" smtClean="0">
                <a:latin typeface="Arial" panose="020B0604020202020204" pitchFamily="34" charset="0"/>
                <a:cs typeface="Arial" panose="020B0604020202020204" pitchFamily="34" charset="0"/>
              </a:rPr>
            </a:br>
            <a:r>
              <a:rPr lang="de-CH" sz="1600" dirty="0" smtClean="0"/>
              <a:t>Perihel:		147 Millionen Km	Eliptisch</a:t>
            </a:r>
            <a:br>
              <a:rPr lang="de-CH" sz="1600" dirty="0" smtClean="0"/>
            </a:br>
            <a:r>
              <a:rPr lang="de-CH" sz="1600" dirty="0" smtClean="0"/>
              <a:t>Aphel:		152 Millionen Km	Kreisförmig</a:t>
            </a:r>
            <a:endParaRPr lang="de-CH" sz="1600" dirty="0">
              <a:latin typeface="Arial" panose="020B0604020202020204" pitchFamily="34" charset="0"/>
              <a:cs typeface="Arial" panose="020B0604020202020204" pitchFamily="34" charset="0"/>
            </a:endParaRPr>
          </a:p>
        </p:txBody>
      </p:sp>
      <p:sp>
        <p:nvSpPr>
          <p:cNvPr id="4" name="Textfeld 3"/>
          <p:cNvSpPr txBox="1"/>
          <p:nvPr/>
        </p:nvSpPr>
        <p:spPr>
          <a:xfrm>
            <a:off x="899592" y="3573016"/>
            <a:ext cx="7404268" cy="738664"/>
          </a:xfrm>
          <a:prstGeom prst="rect">
            <a:avLst/>
          </a:prstGeom>
          <a:noFill/>
        </p:spPr>
        <p:txBody>
          <a:bodyPr wrap="square" rtlCol="0">
            <a:spAutoFit/>
          </a:bodyPr>
          <a:lstStyle/>
          <a:p>
            <a:r>
              <a:rPr lang="de-CH" sz="1400" dirty="0" smtClean="0">
                <a:latin typeface="Arial" panose="020B0604020202020204" pitchFamily="34" charset="0"/>
                <a:cs typeface="Arial" panose="020B0604020202020204" pitchFamily="34" charset="0"/>
              </a:rPr>
              <a:t>Temperaturverlauf (rot) und Kohlendioxid-Gehalt (gelb) der Atmosphäre in den letzten 400.000 Jahren. Weiß dargestellt: Veränderungen der Exzentrizität der Erdumlaufbahn. Quelle der Wostok-Daten des «National Centers for Environmental Information» NOAA.</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8533886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6632"/>
            <a:ext cx="8229600" cy="936104"/>
          </a:xfrm>
        </p:spPr>
        <p:txBody>
          <a:bodyPr>
            <a:normAutofit fontScale="90000"/>
          </a:bodyPr>
          <a:lstStyle/>
          <a:p>
            <a:r>
              <a:rPr lang="de-CH" sz="2800" dirty="0" smtClean="0">
                <a:latin typeface="Arial" panose="020B0604020202020204" pitchFamily="34" charset="0"/>
                <a:cs typeface="Arial" panose="020B0604020202020204" pitchFamily="34" charset="0"/>
              </a:rPr>
              <a:t>IPCC  Hockeystick (Erfunden von Michael Mann 2001)</a:t>
            </a:r>
            <a:endParaRPr lang="de-CH" sz="2800" dirty="0">
              <a:latin typeface="Arial" panose="020B0604020202020204" pitchFamily="34" charset="0"/>
              <a:cs typeface="Arial" panose="020B0604020202020204" pitchFamily="34" charset="0"/>
            </a:endParaRPr>
          </a:p>
        </p:txBody>
      </p:sp>
      <p:pic>
        <p:nvPicPr>
          <p:cNvPr id="7170" name="Picture 2" descr="https://www.eike-klima-energie.eu/wp-content/uploads/2016/07/RTEmagicC_Mann_1.jpg.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052736"/>
            <a:ext cx="5143500" cy="310515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5580112" y="1052736"/>
            <a:ext cx="3456384" cy="3293209"/>
          </a:xfrm>
          <a:prstGeom prst="rect">
            <a:avLst/>
          </a:prstGeom>
          <a:noFill/>
        </p:spPr>
        <p:txBody>
          <a:bodyPr wrap="square" rtlCol="0">
            <a:spAutoFit/>
          </a:bodyPr>
          <a:lstStyle/>
          <a:p>
            <a:r>
              <a:rPr lang="de-CH" sz="1600" dirty="0" smtClean="0">
                <a:latin typeface="Arial" panose="020B0604020202020204" pitchFamily="34" charset="0"/>
                <a:cs typeface="Arial" panose="020B0604020202020204" pitchFamily="34" charset="0"/>
              </a:rPr>
              <a:t>Einer der bedeutendsten Anklagen gegen Mann – nämlich die „Verstümmelung“ der Briffa-Rekonstruktion im AR 3 – wurde kürzlich von Judith Curry </a:t>
            </a:r>
            <a:r>
              <a:rPr lang="de-CH" sz="1600" dirty="0" smtClean="0">
                <a:latin typeface="Arial" panose="020B0604020202020204" pitchFamily="34" charset="0"/>
                <a:cs typeface="Arial" panose="020B0604020202020204" pitchFamily="34" charset="0"/>
                <a:hlinkClick r:id="rId3"/>
              </a:rPr>
              <a:t>behandelt</a:t>
            </a:r>
            <a:r>
              <a:rPr lang="de-CH" sz="1600" dirty="0" smtClean="0">
                <a:latin typeface="Arial" panose="020B0604020202020204" pitchFamily="34" charset="0"/>
                <a:cs typeface="Arial" panose="020B0604020202020204" pitchFamily="34" charset="0"/>
              </a:rPr>
              <a:t>, die auch über die </a:t>
            </a:r>
            <a:r>
              <a:rPr lang="de-CH" sz="1600" dirty="0" smtClean="0">
                <a:latin typeface="Arial" panose="020B0604020202020204" pitchFamily="34" charset="0"/>
                <a:cs typeface="Arial" panose="020B0604020202020204" pitchFamily="34" charset="0"/>
                <a:hlinkClick r:id="rId4"/>
              </a:rPr>
              <a:t>Anhörung vor dem Kongress</a:t>
            </a:r>
            <a:r>
              <a:rPr lang="de-CH" sz="1600" dirty="0" smtClean="0">
                <a:latin typeface="Arial" panose="020B0604020202020204" pitchFamily="34" charset="0"/>
                <a:cs typeface="Arial" panose="020B0604020202020204" pitchFamily="34" charset="0"/>
              </a:rPr>
              <a:t> und den Vorfall mit John Christy berichtet hatte, der ein Leitautor des gleichen Kapitels in diesem Bericht war und dessen Aussagen hierzu sowohl aus erster Hand stammten als auch heftig waren.</a:t>
            </a:r>
            <a:endParaRPr lang="de-CH" sz="1600" dirty="0">
              <a:latin typeface="Arial" panose="020B0604020202020204" pitchFamily="34" charset="0"/>
              <a:cs typeface="Arial" panose="020B0604020202020204" pitchFamily="34" charset="0"/>
            </a:endParaRPr>
          </a:p>
        </p:txBody>
      </p:sp>
      <p:sp>
        <p:nvSpPr>
          <p:cNvPr id="4" name="Textfeld 3"/>
          <p:cNvSpPr txBox="1"/>
          <p:nvPr/>
        </p:nvSpPr>
        <p:spPr>
          <a:xfrm>
            <a:off x="107504" y="4345945"/>
            <a:ext cx="9036495" cy="2308324"/>
          </a:xfrm>
          <a:prstGeom prst="rect">
            <a:avLst/>
          </a:prstGeom>
          <a:noFill/>
        </p:spPr>
        <p:txBody>
          <a:bodyPr wrap="square" rtlCol="0">
            <a:spAutoFit/>
          </a:bodyPr>
          <a:lstStyle/>
          <a:p>
            <a:r>
              <a:rPr lang="de-CH" sz="1400" b="1" dirty="0" smtClean="0">
                <a:latin typeface="Arial" panose="020B0604020202020204" pitchFamily="34" charset="0"/>
                <a:cs typeface="Arial" panose="020B0604020202020204" pitchFamily="34" charset="0"/>
              </a:rPr>
              <a:t>Christy hat folgendes verdammendes Urteil  über Manns Verhalten als Leitautor des 3. IPCC-Berichtes abgegeben:</a:t>
            </a:r>
          </a:p>
          <a:p>
            <a:r>
              <a:rPr lang="de-CH" sz="1400" i="1" dirty="0" smtClean="0">
                <a:latin typeface="Arial" panose="020B0604020202020204" pitchFamily="34" charset="0"/>
                <a:cs typeface="Arial" panose="020B0604020202020204" pitchFamily="34" charset="0"/>
              </a:rPr>
              <a:t>Schaut man auf den Hockeyschläger im IPCC-Bericht des Jahres 2001, zeigen die Beweise meiner Ansicht nach jetzt, dass ein IPCC-Leitautor zusammen mit einer kleinen Gefolgschaft von Wissenschaftlern die Temperaturaufzeichnungen der letzten 1000 Jahre falsch dargestellt hatte, indem er sein eigenes Ergebnis als das Bestmögliche dargestellt hat, (b) indem er Studien mit seinen Erkenntnissen widersprechenden Ergebnissen beiseite geschoben hat und (c) indem er Ergebnisse von Anderen verstümmelt hat, um widersprechende Daten zu entfernen. Auch hat er jeden ernsthaften Versuch unterbunden, die wirklichen Unsicherheiten dieser Daten </a:t>
            </a:r>
          </a:p>
          <a:p>
            <a:r>
              <a:rPr lang="de-CH" sz="1400" i="1" dirty="0" smtClean="0">
                <a:latin typeface="Arial" panose="020B0604020202020204" pitchFamily="34" charset="0"/>
                <a:cs typeface="Arial" panose="020B0604020202020204" pitchFamily="34" charset="0"/>
              </a:rPr>
              <a:t>zu bestimmen.</a:t>
            </a:r>
            <a:endParaRPr lang="de-CH" sz="1400" dirty="0" smtClean="0">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xmlns="" val="3111464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06090"/>
          </a:xfrm>
        </p:spPr>
        <p:txBody>
          <a:bodyPr>
            <a:normAutofit/>
          </a:bodyPr>
          <a:lstStyle/>
          <a:p>
            <a:r>
              <a:rPr lang="de-CH" sz="3600" dirty="0" smtClean="0">
                <a:latin typeface="Arial" panose="020B0604020202020204" pitchFamily="34" charset="0"/>
                <a:cs typeface="Arial" panose="020B0604020202020204" pitchFamily="34" charset="0"/>
              </a:rPr>
              <a:t>Manipulationen aufgedeckt</a:t>
            </a:r>
            <a:endParaRPr lang="de-CH" sz="3600" dirty="0">
              <a:latin typeface="Arial" panose="020B0604020202020204" pitchFamily="34" charset="0"/>
              <a:cs typeface="Arial" panose="020B0604020202020204" pitchFamily="34" charset="0"/>
            </a:endParaRPr>
          </a:p>
        </p:txBody>
      </p:sp>
      <p:pic>
        <p:nvPicPr>
          <p:cNvPr id="8194" name="Picture 2" descr="https://www.eike-klima-energie.eu/wp-content/uploads/2017/03/New_09-640x327.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101678"/>
            <a:ext cx="5400600" cy="275937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https://www.eike-klima-energie.eu/wp-content/uploads/2017/03/New_18-640x306.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68653" y="4005064"/>
            <a:ext cx="5594926" cy="26750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feld 2"/>
          <p:cNvSpPr txBox="1"/>
          <p:nvPr/>
        </p:nvSpPr>
        <p:spPr>
          <a:xfrm>
            <a:off x="5712896" y="1128900"/>
            <a:ext cx="3467616" cy="5047536"/>
          </a:xfrm>
          <a:prstGeom prst="rect">
            <a:avLst/>
          </a:prstGeom>
          <a:noFill/>
        </p:spPr>
        <p:txBody>
          <a:bodyPr wrap="none" rtlCol="0">
            <a:spAutoFit/>
          </a:bodyPr>
          <a:lstStyle/>
          <a:p>
            <a:r>
              <a:rPr lang="de-CH" dirty="0" smtClean="0"/>
              <a:t>Begutachtete wissenschaftliche</a:t>
            </a:r>
          </a:p>
          <a:p>
            <a:r>
              <a:rPr lang="de-CH" dirty="0" smtClean="0"/>
              <a:t>Studien 2016/2017:</a:t>
            </a:r>
          </a:p>
          <a:p>
            <a:r>
              <a:rPr lang="de-CH" dirty="0" smtClean="0"/>
              <a:t>2016 		         60</a:t>
            </a:r>
            <a:br>
              <a:rPr lang="de-CH" dirty="0" smtClean="0"/>
            </a:br>
            <a:r>
              <a:rPr lang="de-CH" dirty="0" smtClean="0"/>
              <a:t>2017 bis Februar 2017    31</a:t>
            </a:r>
          </a:p>
          <a:p>
            <a:r>
              <a:rPr lang="de-CH" dirty="0" smtClean="0"/>
              <a:t/>
            </a:r>
            <a:br>
              <a:rPr lang="de-CH" dirty="0" smtClean="0"/>
            </a:br>
            <a:r>
              <a:rPr lang="de-CH" dirty="0" smtClean="0"/>
              <a:t>Davon 2 Graphiken</a:t>
            </a:r>
            <a:br>
              <a:rPr lang="de-CH" dirty="0" smtClean="0"/>
            </a:br>
            <a:r>
              <a:rPr lang="de-CH" dirty="0" smtClean="0"/>
              <a:t/>
            </a:r>
            <a:br>
              <a:rPr lang="de-CH" dirty="0" smtClean="0"/>
            </a:br>
            <a:r>
              <a:rPr lang="de-CH" sz="1400" dirty="0" smtClean="0">
                <a:latin typeface="Arial" panose="020B0604020202020204" pitchFamily="34" charset="0"/>
                <a:cs typeface="Arial" panose="020B0604020202020204" pitchFamily="34" charset="0"/>
              </a:rPr>
              <a:t>Ja, einige Regionen der Erde haben sich </a:t>
            </a:r>
          </a:p>
          <a:p>
            <a:r>
              <a:rPr lang="de-CH" sz="1400" dirty="0" smtClean="0">
                <a:latin typeface="Arial" panose="020B0604020202020204" pitchFamily="34" charset="0"/>
                <a:cs typeface="Arial" panose="020B0604020202020204" pitchFamily="34" charset="0"/>
              </a:rPr>
              <a:t>während der letzten Jahrzehnte erwärmt </a:t>
            </a:r>
          </a:p>
          <a:p>
            <a:r>
              <a:rPr lang="de-CH" sz="1400" dirty="0" smtClean="0">
                <a:latin typeface="Arial" panose="020B0604020202020204" pitchFamily="34" charset="0"/>
                <a:cs typeface="Arial" panose="020B0604020202020204" pitchFamily="34" charset="0"/>
              </a:rPr>
              <a:t>bis zu einem gewissen Punkt. In einigen </a:t>
            </a:r>
          </a:p>
          <a:p>
            <a:r>
              <a:rPr lang="de-CH" sz="1400" dirty="0" smtClean="0">
                <a:latin typeface="Arial" panose="020B0604020202020204" pitchFamily="34" charset="0"/>
                <a:cs typeface="Arial" panose="020B0604020202020204" pitchFamily="34" charset="0"/>
              </a:rPr>
              <a:t>Regionen ist es gleichzeitig kälter </a:t>
            </a:r>
          </a:p>
          <a:p>
            <a:r>
              <a:rPr lang="de-CH" sz="1400" dirty="0" smtClean="0">
                <a:latin typeface="Arial" panose="020B0604020202020204" pitchFamily="34" charset="0"/>
                <a:cs typeface="Arial" panose="020B0604020202020204" pitchFamily="34" charset="0"/>
              </a:rPr>
              <a:t>geworden. Und in vielen Gebieten gab </a:t>
            </a:r>
          </a:p>
          <a:p>
            <a:r>
              <a:rPr lang="de-CH" sz="1400" dirty="0" smtClean="0">
                <a:latin typeface="Arial" panose="020B0604020202020204" pitchFamily="34" charset="0"/>
                <a:cs typeface="Arial" panose="020B0604020202020204" pitchFamily="34" charset="0"/>
              </a:rPr>
              <a:t>es überhaupt keine signifikanten </a:t>
            </a:r>
          </a:p>
          <a:p>
            <a:r>
              <a:rPr lang="de-CH" sz="1400" dirty="0" smtClean="0">
                <a:latin typeface="Arial" panose="020B0604020202020204" pitchFamily="34" charset="0"/>
                <a:cs typeface="Arial" panose="020B0604020202020204" pitchFamily="34" charset="0"/>
              </a:rPr>
              <a:t>Änderungen oder Trends relativ zu den </a:t>
            </a:r>
          </a:p>
          <a:p>
            <a:r>
              <a:rPr lang="de-CH" sz="1400" dirty="0" smtClean="0">
                <a:latin typeface="Arial" panose="020B0604020202020204" pitchFamily="34" charset="0"/>
                <a:cs typeface="Arial" panose="020B0604020202020204" pitchFamily="34" charset="0"/>
              </a:rPr>
              <a:t>letzten hunderttausenden von Jahren. </a:t>
            </a:r>
          </a:p>
          <a:p>
            <a:r>
              <a:rPr lang="de-CH" sz="1400" dirty="0" smtClean="0">
                <a:latin typeface="Arial" panose="020B0604020202020204" pitchFamily="34" charset="0"/>
                <a:cs typeface="Arial" panose="020B0604020202020204" pitchFamily="34" charset="0"/>
              </a:rPr>
              <a:t>Mit anderen Worten, es gibt nichts, was </a:t>
            </a:r>
          </a:p>
          <a:p>
            <a:r>
              <a:rPr lang="de-CH" sz="1400" dirty="0" smtClean="0">
                <a:latin typeface="Arial" panose="020B0604020202020204" pitchFamily="34" charset="0"/>
                <a:cs typeface="Arial" panose="020B0604020202020204" pitchFamily="34" charset="0"/>
              </a:rPr>
              <a:t>es historisch noch nie gegeben hat oder </a:t>
            </a:r>
          </a:p>
          <a:p>
            <a:r>
              <a:rPr lang="de-CH" sz="1400" dirty="0" smtClean="0">
                <a:latin typeface="Arial" panose="020B0604020202020204" pitchFamily="34" charset="0"/>
                <a:cs typeface="Arial" panose="020B0604020202020204" pitchFamily="34" charset="0"/>
              </a:rPr>
              <a:t>was bemerkenswert ist hinsichtlich des </a:t>
            </a:r>
          </a:p>
          <a:p>
            <a:r>
              <a:rPr lang="de-CH" sz="1400" dirty="0" smtClean="0">
                <a:latin typeface="Arial" panose="020B0604020202020204" pitchFamily="34" charset="0"/>
                <a:cs typeface="Arial" panose="020B0604020202020204" pitchFamily="34" charset="0"/>
              </a:rPr>
              <a:t>derzeitigen Klimas, wenn man es durch </a:t>
            </a:r>
          </a:p>
          <a:p>
            <a:r>
              <a:rPr lang="de-CH" sz="1400" dirty="0" smtClean="0">
                <a:latin typeface="Arial" panose="020B0604020202020204" pitchFamily="34" charset="0"/>
                <a:cs typeface="Arial" panose="020B0604020202020204" pitchFamily="34" charset="0"/>
              </a:rPr>
              <a:t>die Brille der natürlichen Variabilität </a:t>
            </a:r>
          </a:p>
          <a:p>
            <a:r>
              <a:rPr lang="de-CH" sz="1400" dirty="0" smtClean="0">
                <a:latin typeface="Arial" panose="020B0604020202020204" pitchFamily="34" charset="0"/>
                <a:cs typeface="Arial" panose="020B0604020202020204" pitchFamily="34" charset="0"/>
              </a:rPr>
              <a:t>betrachtet.</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5786609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634082"/>
          </a:xfrm>
        </p:spPr>
        <p:txBody>
          <a:bodyPr>
            <a:normAutofit fontScale="90000"/>
          </a:bodyPr>
          <a:lstStyle/>
          <a:p>
            <a:r>
              <a:rPr lang="de-CH" sz="3600" dirty="0" smtClean="0">
                <a:latin typeface="Arial" panose="020B0604020202020204" pitchFamily="34" charset="0"/>
                <a:cs typeface="Arial" panose="020B0604020202020204" pitchFamily="34" charset="0"/>
              </a:rPr>
              <a:t>Quellenangaben</a:t>
            </a:r>
            <a:endParaRPr lang="de-CH" sz="3600" dirty="0">
              <a:latin typeface="Arial" panose="020B0604020202020204" pitchFamily="34" charset="0"/>
              <a:cs typeface="Arial" panose="020B0604020202020204" pitchFamily="34" charset="0"/>
            </a:endParaRPr>
          </a:p>
        </p:txBody>
      </p:sp>
      <p:sp>
        <p:nvSpPr>
          <p:cNvPr id="3" name="Textfeld 2"/>
          <p:cNvSpPr txBox="1"/>
          <p:nvPr/>
        </p:nvSpPr>
        <p:spPr>
          <a:xfrm>
            <a:off x="251520" y="1052736"/>
            <a:ext cx="8732968" cy="2677656"/>
          </a:xfrm>
          <a:prstGeom prst="rect">
            <a:avLst/>
          </a:prstGeom>
          <a:noFill/>
        </p:spPr>
        <p:txBody>
          <a:bodyPr wrap="none" rtlCol="0">
            <a:spAutoFit/>
          </a:bodyPr>
          <a:lstStyle/>
          <a:p>
            <a:r>
              <a:rPr lang="de-CH" sz="1400" dirty="0" smtClean="0">
                <a:latin typeface="Arial" panose="020B0604020202020204" pitchFamily="34" charset="0"/>
                <a:cs typeface="Arial" panose="020B0604020202020204" pitchFamily="34" charset="0"/>
                <a:hlinkClick r:id="rId2"/>
              </a:rPr>
              <a:t>IPCC (Intergovernmental Panel on Climate Change) gegründet 1988</a:t>
            </a:r>
            <a:endParaRPr lang="de-CH" sz="1400" dirty="0" smtClean="0">
              <a:latin typeface="Arial" panose="020B0604020202020204" pitchFamily="34" charset="0"/>
              <a:cs typeface="Arial" panose="020B0604020202020204" pitchFamily="34" charset="0"/>
              <a:hlinkClick r:id="rId3"/>
            </a:endParaRPr>
          </a:p>
          <a:p>
            <a:endParaRPr lang="de-CH" sz="1400" dirty="0">
              <a:latin typeface="Arial" panose="020B0604020202020204" pitchFamily="34" charset="0"/>
              <a:cs typeface="Arial" panose="020B0604020202020204" pitchFamily="34" charset="0"/>
              <a:hlinkClick r:id="rId3"/>
            </a:endParaRPr>
          </a:p>
          <a:p>
            <a:r>
              <a:rPr lang="de-CH" sz="1400" dirty="0" smtClean="0">
                <a:latin typeface="Arial" panose="020B0604020202020204" pitchFamily="34" charset="0"/>
                <a:cs typeface="Arial" panose="020B0604020202020204" pitchFamily="34" charset="0"/>
                <a:hlinkClick r:id="rId3"/>
              </a:rPr>
              <a:t>Wissenschaftliche Studien zerschlagen die Hockeyschläger-Graphik und Erwärmungs-Behauptungen im </a:t>
            </a:r>
            <a:br>
              <a:rPr lang="de-CH" sz="1400" dirty="0" smtClean="0">
                <a:latin typeface="Arial" panose="020B0604020202020204" pitchFamily="34" charset="0"/>
                <a:cs typeface="Arial" panose="020B0604020202020204" pitchFamily="34" charset="0"/>
                <a:hlinkClick r:id="rId3"/>
              </a:rPr>
            </a:br>
            <a:r>
              <a:rPr lang="de-CH" sz="1400" dirty="0" smtClean="0">
                <a:latin typeface="Arial" panose="020B0604020202020204" pitchFamily="34" charset="0"/>
                <a:cs typeface="Arial" panose="020B0604020202020204" pitchFamily="34" charset="0"/>
                <a:hlinkClick r:id="rId3"/>
              </a:rPr>
              <a:t>globalen Massstab</a:t>
            </a:r>
            <a:endParaRPr lang="de-CH" sz="1400" dirty="0" smtClean="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hlinkClick r:id="rId4"/>
              </a:rPr>
              <a:t>Wissenschaftler weisen Datenmanipulation nach</a:t>
            </a:r>
            <a:endParaRPr lang="de-CH" sz="1400" dirty="0" smtClean="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hlinkClick r:id="rId3"/>
              </a:rPr>
              <a:t>Examining the Process concerning Climate change Assessments (John R. Christy, Universität of Alabama)</a:t>
            </a:r>
            <a:endParaRPr lang="de-CH" sz="1400" dirty="0" smtClean="0">
              <a:latin typeface="Arial" panose="020B0604020202020204" pitchFamily="34" charset="0"/>
              <a:cs typeface="Arial" panose="020B0604020202020204" pitchFamily="34" charset="0"/>
            </a:endParaRPr>
          </a:p>
          <a:p>
            <a:endParaRPr lang="de-CH" sz="1400" dirty="0">
              <a:latin typeface="Arial" panose="020B0604020202020204" pitchFamily="34" charset="0"/>
              <a:cs typeface="Arial" panose="020B0604020202020204" pitchFamily="34" charset="0"/>
            </a:endParaRPr>
          </a:p>
          <a:p>
            <a:r>
              <a:rPr lang="de-CH" sz="1400" dirty="0" smtClean="0">
                <a:latin typeface="Arial" panose="020B0604020202020204" pitchFamily="34" charset="0"/>
                <a:cs typeface="Arial" panose="020B0604020202020204" pitchFamily="34" charset="0"/>
                <a:hlinkClick r:id="rId5"/>
              </a:rPr>
              <a:t>08.2009  Offener Brief an Angela Merkel, Unterzeichnet von 63 deutschen Wissenschaftlern</a:t>
            </a: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rPr>
              <a:t/>
            </a:r>
            <a:br>
              <a:rPr lang="de-CH" sz="1400" dirty="0" smtClean="0">
                <a:latin typeface="Arial" panose="020B0604020202020204" pitchFamily="34" charset="0"/>
                <a:cs typeface="Arial" panose="020B0604020202020204" pitchFamily="34" charset="0"/>
              </a:rPr>
            </a:br>
            <a:r>
              <a:rPr lang="de-CH" sz="1400" dirty="0" smtClean="0">
                <a:latin typeface="Arial" panose="020B0604020202020204" pitchFamily="34" charset="0"/>
                <a:cs typeface="Arial" panose="020B0604020202020204" pitchFamily="34" charset="0"/>
                <a:hlinkClick r:id="rId6"/>
              </a:rPr>
              <a:t>Die fatalen Folgen der Energiewende, Prof. Dr. Sigurd Schulien (Physiker und Hochschullehrer, Wiesbaden)</a:t>
            </a:r>
            <a:endParaRPr lang="de-CH"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976154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31748" y="189706"/>
            <a:ext cx="7913687" cy="554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feld 2"/>
          <p:cNvSpPr txBox="1"/>
          <p:nvPr/>
        </p:nvSpPr>
        <p:spPr>
          <a:xfrm>
            <a:off x="323528" y="5849697"/>
            <a:ext cx="8280920" cy="1107996"/>
          </a:xfrm>
          <a:prstGeom prst="rect">
            <a:avLst/>
          </a:prstGeom>
          <a:noFill/>
        </p:spPr>
        <p:txBody>
          <a:bodyPr wrap="square" rtlCol="0">
            <a:spAutoFit/>
          </a:bodyPr>
          <a:lstStyle/>
          <a:p>
            <a:r>
              <a:rPr lang="en-US" sz="1600" dirty="0" smtClean="0">
                <a:latin typeface="Arial" panose="020B0604020202020204" pitchFamily="34" charset="0"/>
                <a:cs typeface="Arial" panose="020B0604020202020204" pitchFamily="34" charset="0"/>
              </a:rPr>
              <a:t>Prof. Dr. J.R</a:t>
            </a:r>
            <a:r>
              <a:rPr lang="en-US" sz="1600" dirty="0">
                <a:latin typeface="Arial" panose="020B0604020202020204" pitchFamily="34" charset="0"/>
                <a:cs typeface="Arial" panose="020B0604020202020204" pitchFamily="34" charset="0"/>
              </a:rPr>
              <a:t>. Christy 29 Mar </a:t>
            </a:r>
            <a:r>
              <a:rPr lang="en-US" sz="1600" dirty="0" smtClean="0">
                <a:latin typeface="Arial" panose="020B0604020202020204" pitchFamily="34" charset="0"/>
                <a:cs typeface="Arial" panose="020B0604020202020204" pitchFamily="34" charset="0"/>
              </a:rPr>
              <a:t>2017, House </a:t>
            </a:r>
            <a:r>
              <a:rPr lang="en-US" sz="1600" dirty="0">
                <a:latin typeface="Arial" panose="020B0604020202020204" pitchFamily="34" charset="0"/>
                <a:cs typeface="Arial" panose="020B0604020202020204" pitchFamily="34" charset="0"/>
              </a:rPr>
              <a:t>Committee on </a:t>
            </a:r>
            <a:r>
              <a:rPr lang="en-US" sz="1600" dirty="0" smtClean="0">
                <a:latin typeface="Arial" panose="020B0604020202020204" pitchFamily="34" charset="0"/>
                <a:cs typeface="Arial" panose="020B0604020202020204" pitchFamily="34" charset="0"/>
              </a:rPr>
              <a:t>Science</a:t>
            </a:r>
            <a:r>
              <a:rPr lang="en-US" sz="1600" dirty="0">
                <a:latin typeface="Arial" panose="020B0604020202020204" pitchFamily="34" charset="0"/>
                <a:cs typeface="Arial" panose="020B0604020202020204" pitchFamily="34" charset="0"/>
              </a:rPr>
              <a:t>, Space and </a:t>
            </a:r>
            <a:r>
              <a:rPr lang="en-US" sz="1600" dirty="0" smtClean="0">
                <a:latin typeface="Arial" panose="020B0604020202020204" pitchFamily="34" charset="0"/>
                <a:cs typeface="Arial" panose="020B0604020202020204" pitchFamily="34" charset="0"/>
              </a:rPr>
              <a:t>Technology</a:t>
            </a:r>
            <a:br>
              <a:rPr lang="en-US" sz="1600" dirty="0" smtClean="0">
                <a:latin typeface="Arial" panose="020B0604020202020204" pitchFamily="34" charset="0"/>
                <a:cs typeface="Arial" panose="020B0604020202020204" pitchFamily="34" charset="0"/>
              </a:rPr>
            </a:br>
            <a:r>
              <a:rPr lang="en-US" sz="1600" dirty="0" smtClean="0">
                <a:latin typeface="Arial" panose="020B0604020202020204" pitchFamily="34" charset="0"/>
                <a:cs typeface="Arial" panose="020B0604020202020204" pitchFamily="34" charset="0"/>
              </a:rPr>
              <a:t>University of Alabama, Huntsville USA,  </a:t>
            </a:r>
            <a:r>
              <a:rPr lang="en-US" dirty="0" smtClean="0"/>
              <a:t/>
            </a:r>
            <a:br>
              <a:rPr lang="en-US" dirty="0" smtClean="0"/>
            </a:br>
            <a:r>
              <a:rPr lang="en-US" sz="1600" dirty="0" smtClean="0">
                <a:latin typeface="Arial" panose="020B0604020202020204" pitchFamily="34" charset="0"/>
                <a:cs typeface="Arial" panose="020B0604020202020204" pitchFamily="34" charset="0"/>
              </a:rPr>
              <a:t>Quelle: ttp://www.nsstc.uah.edu/users/john.christy/docs/ChristyJR_Written_170329.pdf</a:t>
            </a:r>
            <a:endParaRPr lang="en-US" sz="1600" dirty="0">
              <a:latin typeface="Arial" panose="020B0604020202020204" pitchFamily="34" charset="0"/>
              <a:cs typeface="Arial" panose="020B0604020202020204" pitchFamily="34" charset="0"/>
            </a:endParaRPr>
          </a:p>
          <a:p>
            <a:endParaRPr lang="de-CH" dirty="0"/>
          </a:p>
        </p:txBody>
      </p:sp>
    </p:spTree>
    <p:extLst>
      <p:ext uri="{BB962C8B-B14F-4D97-AF65-F5344CB8AC3E}">
        <p14:creationId xmlns:p14="http://schemas.microsoft.com/office/powerpoint/2010/main" xmlns="" val="411493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778098"/>
          </a:xfrm>
        </p:spPr>
        <p:txBody>
          <a:bodyPr>
            <a:normAutofit/>
          </a:bodyPr>
          <a:lstStyle/>
          <a:p>
            <a:r>
              <a:rPr lang="de-CH" sz="3600" dirty="0" smtClean="0">
                <a:latin typeface="Arial" panose="020B0604020202020204" pitchFamily="34" charset="0"/>
                <a:cs typeface="Arial" panose="020B0604020202020204" pitchFamily="34" charset="0"/>
              </a:rPr>
              <a:t>NASA GHRC Satellitendaten</a:t>
            </a:r>
            <a:endParaRPr lang="de-CH" sz="36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059524"/>
            <a:ext cx="8604448" cy="500444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feld 2"/>
          <p:cNvSpPr txBox="1"/>
          <p:nvPr/>
        </p:nvSpPr>
        <p:spPr>
          <a:xfrm>
            <a:off x="310169" y="6093296"/>
            <a:ext cx="8604448" cy="338554"/>
          </a:xfrm>
          <a:prstGeom prst="rect">
            <a:avLst/>
          </a:prstGeom>
          <a:noFill/>
        </p:spPr>
        <p:txBody>
          <a:bodyPr wrap="square" rtlCol="0">
            <a:spAutoFit/>
          </a:bodyPr>
          <a:lstStyle/>
          <a:p>
            <a:r>
              <a:rPr lang="de-CH" sz="1600" b="1" dirty="0" smtClean="0">
                <a:solidFill>
                  <a:srgbClr val="FF0000"/>
                </a:solidFill>
                <a:latin typeface="Arial" panose="020B0604020202020204" pitchFamily="34" charset="0"/>
                <a:cs typeface="Arial" panose="020B0604020202020204" pitchFamily="34" charset="0"/>
                <a:hlinkClick r:id="rId3"/>
              </a:rPr>
              <a:t>Global Hydrology Resource Center</a:t>
            </a:r>
            <a:endParaRPr lang="de-CH"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1747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522</Words>
  <Application>Microsoft Office PowerPoint</Application>
  <PresentationFormat>Bildschirmpräsentation (4:3)</PresentationFormat>
  <Paragraphs>111</Paragraphs>
  <Slides>17</Slides>
  <Notes>0</Notes>
  <HiddenSlides>0</HiddenSlides>
  <MMClips>0</MMClips>
  <ScaleCrop>false</ScaleCrop>
  <HeadingPairs>
    <vt:vector size="4" baseType="variant">
      <vt:variant>
        <vt:lpstr>Design</vt:lpstr>
      </vt:variant>
      <vt:variant>
        <vt:i4>1</vt:i4>
      </vt:variant>
      <vt:variant>
        <vt:lpstr>Folientitel</vt:lpstr>
      </vt:variant>
      <vt:variant>
        <vt:i4>17</vt:i4>
      </vt:variant>
    </vt:vector>
  </HeadingPairs>
  <TitlesOfParts>
    <vt:vector size="18" baseType="lpstr">
      <vt:lpstr>Larissa</vt:lpstr>
      <vt:lpstr>Klimawandel, CO2, Energie, Zukunftsaussichten</vt:lpstr>
      <vt:lpstr>Wie wird ein «Klima» definiert?</vt:lpstr>
      <vt:lpstr>Folie 3</vt:lpstr>
      <vt:lpstr>Klimadaten aus dem Wostok-Eisbohrkern</vt:lpstr>
      <vt:lpstr>IPCC  Hockeystick (Erfunden von Michael Mann 2001)</vt:lpstr>
      <vt:lpstr>Manipulationen aufgedeckt</vt:lpstr>
      <vt:lpstr>Quellenangaben</vt:lpstr>
      <vt:lpstr>Folie 8</vt:lpstr>
      <vt:lpstr>NASA GHRC Satellitendaten</vt:lpstr>
      <vt:lpstr>Arktis</vt:lpstr>
      <vt:lpstr>Antarktis</vt:lpstr>
      <vt:lpstr>Folie 12</vt:lpstr>
      <vt:lpstr>Malediven</vt:lpstr>
      <vt:lpstr>Folie 14</vt:lpstr>
      <vt:lpstr>CO2?</vt:lpstr>
      <vt:lpstr>Wie wirkt CO2 in der Atmosphäre?</vt:lpstr>
      <vt:lpstr>Welchen Zweck erfüllt CO2?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Klimawandel, CO2, Energie, Zukunftsaussichten</dc:title>
  <dc:creator>René Funk</dc:creator>
  <cp:lastModifiedBy>rf</cp:lastModifiedBy>
  <cp:revision>66</cp:revision>
  <dcterms:created xsi:type="dcterms:W3CDTF">2017-09-12T09:44:16Z</dcterms:created>
  <dcterms:modified xsi:type="dcterms:W3CDTF">2017-09-21T17:15:03Z</dcterms:modified>
</cp:coreProperties>
</file>